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4" r:id="rId2"/>
    <p:sldId id="258" r:id="rId3"/>
    <p:sldId id="262" r:id="rId4"/>
    <p:sldId id="261" r:id="rId5"/>
    <p:sldId id="260" r:id="rId6"/>
    <p:sldId id="265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72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4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402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160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335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667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29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952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051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83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66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F519C-F101-4267-9A38-5C68B1C5D9DC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64227-1BE6-4C78-9B48-6C68F54924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05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картинки\picture-24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561662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87416" y="1196752"/>
            <a:ext cx="52565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Теоретико-методологічний аналіз основних аспектів дослідницької діяльності учнів </a:t>
            </a:r>
            <a:endParaRPr lang="uk-UA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i="1" dirty="0" err="1" smtClean="0">
                <a:latin typeface="Times New Roman" pitchFamily="18" charset="0"/>
                <a:cs typeface="Times New Roman" pitchFamily="18" charset="0"/>
              </a:rPr>
              <a:t>НТУ«Імпульс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9238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36"/>
          <p:cNvSpPr>
            <a:spLocks noChangeArrowheads="1"/>
          </p:cNvSpPr>
          <p:nvPr/>
        </p:nvSpPr>
        <p:spPr bwMode="auto">
          <a:xfrm rot="5400000">
            <a:off x="7179553" y="2882901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32"/>
          <p:cNvSpPr>
            <a:spLocks noChangeArrowheads="1"/>
          </p:cNvSpPr>
          <p:nvPr/>
        </p:nvSpPr>
        <p:spPr bwMode="auto">
          <a:xfrm>
            <a:off x="25400" y="744539"/>
            <a:ext cx="2219325" cy="1746250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31"/>
          <p:cNvSpPr>
            <a:spLocks noChangeArrowheads="1"/>
          </p:cNvSpPr>
          <p:nvPr/>
        </p:nvSpPr>
        <p:spPr bwMode="auto">
          <a:xfrm>
            <a:off x="25400" y="2625725"/>
            <a:ext cx="2219325" cy="206692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30"/>
          <p:cNvSpPr>
            <a:spLocks noChangeArrowheads="1"/>
          </p:cNvSpPr>
          <p:nvPr/>
        </p:nvSpPr>
        <p:spPr bwMode="auto">
          <a:xfrm>
            <a:off x="25400" y="4845050"/>
            <a:ext cx="2219325" cy="174307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29"/>
          <p:cNvSpPr>
            <a:spLocks noChangeArrowheads="1"/>
          </p:cNvSpPr>
          <p:nvPr/>
        </p:nvSpPr>
        <p:spPr bwMode="auto">
          <a:xfrm>
            <a:off x="6563351" y="1421947"/>
            <a:ext cx="2219325" cy="1597025"/>
          </a:xfrm>
          <a:prstGeom prst="cube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2822576" y="744538"/>
            <a:ext cx="2944813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Обмін досвідом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2"/>
          <p:cNvSpPr txBox="1">
            <a:spLocks noChangeArrowheads="1"/>
          </p:cNvSpPr>
          <p:nvPr/>
        </p:nvSpPr>
        <p:spPr bwMode="auto">
          <a:xfrm>
            <a:off x="2822576" y="1106489"/>
            <a:ext cx="2944813" cy="327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Обговорення наукових статей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822576" y="1423989"/>
            <a:ext cx="2944813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Прес-конференції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2822576" y="1768475"/>
            <a:ext cx="2944813" cy="327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Семінари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2822576" y="2085975"/>
            <a:ext cx="2944813" cy="374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Лекції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822576" y="2625725"/>
            <a:ext cx="2944813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Засідання Діалог-клубів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822576" y="2940050"/>
            <a:ext cx="2944813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Дебати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822576" y="3244851"/>
            <a:ext cx="2944813" cy="336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Ділові ігри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822576" y="3571875"/>
            <a:ext cx="2944813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Методичні ринги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822576" y="3916363"/>
            <a:ext cx="294481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Консиліуми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2822576" y="4194176"/>
            <a:ext cx="2944813" cy="382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«Круглі столи»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2822576" y="4845051"/>
            <a:ext cx="2944813" cy="311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Проблемні семінари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47"/>
          <p:cNvSpPr txBox="1">
            <a:spLocks noChangeArrowheads="1"/>
          </p:cNvSpPr>
          <p:nvPr/>
        </p:nvSpPr>
        <p:spPr bwMode="auto">
          <a:xfrm>
            <a:off x="2822576" y="5146676"/>
            <a:ext cx="2944813" cy="382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Творчі дискусії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822576" y="5519739"/>
            <a:ext cx="2944813" cy="327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Педагогічні консиліуми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2822576" y="5837239"/>
            <a:ext cx="2944813" cy="327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Науково-практичні тренінги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2822576" y="6154739"/>
            <a:ext cx="2944813" cy="319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Екскурсії з обговоренням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241300" y="1298576"/>
            <a:ext cx="1487488" cy="1052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Традиційні форми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93662" y="3511779"/>
            <a:ext cx="1635126" cy="1082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Інтерактивні форми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52628" y="5583238"/>
            <a:ext cx="1562100" cy="835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Навчальна робота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6686765" y="2163308"/>
            <a:ext cx="1562100" cy="522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Дозвілля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2328863" y="822326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43"/>
          <p:cNvSpPr>
            <a:spLocks noChangeArrowheads="1"/>
          </p:cNvSpPr>
          <p:nvPr/>
        </p:nvSpPr>
        <p:spPr bwMode="auto">
          <a:xfrm>
            <a:off x="2328863" y="1106489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2328863" y="1497014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42"/>
          <p:cNvSpPr>
            <a:spLocks noChangeArrowheads="1"/>
          </p:cNvSpPr>
          <p:nvPr/>
        </p:nvSpPr>
        <p:spPr bwMode="auto">
          <a:xfrm>
            <a:off x="2328863" y="1768476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2328863" y="2130426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41"/>
          <p:cNvSpPr>
            <a:spLocks noChangeArrowheads="1"/>
          </p:cNvSpPr>
          <p:nvPr/>
        </p:nvSpPr>
        <p:spPr bwMode="auto">
          <a:xfrm>
            <a:off x="2328863" y="2676525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2328863" y="3032126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2328863" y="3387726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2328863" y="3675063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AutoShape 39"/>
          <p:cNvSpPr>
            <a:spLocks noChangeArrowheads="1"/>
          </p:cNvSpPr>
          <p:nvPr/>
        </p:nvSpPr>
        <p:spPr bwMode="auto">
          <a:xfrm>
            <a:off x="2328863" y="3957638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AutoShape 12"/>
          <p:cNvSpPr>
            <a:spLocks noChangeArrowheads="1"/>
          </p:cNvSpPr>
          <p:nvPr/>
        </p:nvSpPr>
        <p:spPr bwMode="auto">
          <a:xfrm>
            <a:off x="2328863" y="4337051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AutoShape 38"/>
          <p:cNvSpPr>
            <a:spLocks noChangeArrowheads="1"/>
          </p:cNvSpPr>
          <p:nvPr/>
        </p:nvSpPr>
        <p:spPr bwMode="auto">
          <a:xfrm>
            <a:off x="2328863" y="4902201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>
            <a:off x="2328863" y="5214939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AutoShape 37"/>
          <p:cNvSpPr>
            <a:spLocks noChangeArrowheads="1"/>
          </p:cNvSpPr>
          <p:nvPr/>
        </p:nvSpPr>
        <p:spPr bwMode="auto">
          <a:xfrm>
            <a:off x="2328863" y="5597526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2328863" y="5924550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2328863" y="6283326"/>
            <a:ext cx="412751" cy="203200"/>
          </a:xfrm>
          <a:prstGeom prst="rightArrow">
            <a:avLst>
              <a:gd name="adj1" fmla="val 50000"/>
              <a:gd name="adj2" fmla="val 5078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199187" y="3244851"/>
            <a:ext cx="2944813" cy="319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Творчий портрет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6199187" y="3597276"/>
            <a:ext cx="2944813" cy="319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Вечори кафедри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6200608" y="3971131"/>
            <a:ext cx="2944813" cy="319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Тематичні вечірки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6181824" y="4368573"/>
            <a:ext cx="2944813" cy="319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Педагогічні посиденьки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181823" y="4742657"/>
            <a:ext cx="2944813" cy="319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Творчі тренінги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AutoShape 24"/>
          <p:cNvSpPr>
            <a:spLocks noChangeArrowheads="1"/>
          </p:cNvSpPr>
          <p:nvPr/>
        </p:nvSpPr>
        <p:spPr bwMode="auto">
          <a:xfrm>
            <a:off x="712789" y="2085976"/>
            <a:ext cx="504825" cy="920750"/>
          </a:xfrm>
          <a:prstGeom prst="upDownArrow">
            <a:avLst>
              <a:gd name="adj1" fmla="val 50000"/>
              <a:gd name="adj2" fmla="val 364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AutoShape 23"/>
          <p:cNvSpPr>
            <a:spLocks noChangeArrowheads="1"/>
          </p:cNvSpPr>
          <p:nvPr/>
        </p:nvSpPr>
        <p:spPr bwMode="auto">
          <a:xfrm>
            <a:off x="712789" y="4254501"/>
            <a:ext cx="504825" cy="920750"/>
          </a:xfrm>
          <a:prstGeom prst="upDownArrow">
            <a:avLst>
              <a:gd name="adj1" fmla="val 50000"/>
              <a:gd name="adj2" fmla="val 3647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12985" y="-18547"/>
            <a:ext cx="876765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 науково-методичної роботи в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НТУ «Імпульс»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80"/>
          <p:cNvSpPr>
            <a:spLocks noChangeArrowheads="1"/>
          </p:cNvSpPr>
          <p:nvPr/>
        </p:nvSpPr>
        <p:spPr bwMode="auto">
          <a:xfrm>
            <a:off x="0" y="501135"/>
            <a:ext cx="638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83701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23864" y="1084489"/>
            <a:ext cx="1849438" cy="61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88900" y="2067378"/>
            <a:ext cx="1849438" cy="61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Результативність письмових робіт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88900" y="3098346"/>
            <a:ext cx="1849438" cy="61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Учнівські олімпіади, конкурси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98613" y="4065134"/>
            <a:ext cx="1849438" cy="61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Анкетування, тестування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114714" y="5084309"/>
            <a:ext cx="1849438" cy="61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Бібліотека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14714" y="6086475"/>
            <a:ext cx="1849438" cy="61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Виховна робота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647985" y="1085847"/>
            <a:ext cx="3070225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 творчості, пізнавального інтересу, нестандартності мислення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639105" y="2123620"/>
            <a:ext cx="3009900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Інтелект, ерудиція, лексика, природні задатки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668291" y="3098346"/>
            <a:ext cx="3009900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Інтелектуальні здібності, нестандартність мислення, неординарність підходів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667681" y="4065134"/>
            <a:ext cx="3009900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Лідерські риси, оригінальність, ерудиція, об’єктивність самоаналізу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694409" y="5098586"/>
            <a:ext cx="3009900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 запитів, інтересів, допитливості, розвиток читацької компетенції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694409" y="6086475"/>
            <a:ext cx="3009900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 активності, ініціативності, свідомості, відповідальності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1"/>
          <p:cNvSpPr>
            <a:spLocks noChangeShapeType="1"/>
          </p:cNvSpPr>
          <p:nvPr/>
        </p:nvSpPr>
        <p:spPr bwMode="auto">
          <a:xfrm>
            <a:off x="997518" y="1683203"/>
            <a:ext cx="0" cy="384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0"/>
          <p:cNvSpPr>
            <a:spLocks noChangeShapeType="1"/>
          </p:cNvSpPr>
          <p:nvPr/>
        </p:nvSpPr>
        <p:spPr bwMode="auto">
          <a:xfrm>
            <a:off x="1039433" y="2714171"/>
            <a:ext cx="0" cy="384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9"/>
          <p:cNvSpPr>
            <a:spLocks noChangeShapeType="1"/>
          </p:cNvSpPr>
          <p:nvPr/>
        </p:nvSpPr>
        <p:spPr bwMode="auto">
          <a:xfrm>
            <a:off x="1014413" y="3714296"/>
            <a:ext cx="0" cy="3508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8"/>
          <p:cNvSpPr>
            <a:spLocks noChangeShapeType="1"/>
          </p:cNvSpPr>
          <p:nvPr/>
        </p:nvSpPr>
        <p:spPr bwMode="auto">
          <a:xfrm>
            <a:off x="1023332" y="4722359"/>
            <a:ext cx="0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7"/>
          <p:cNvSpPr>
            <a:spLocks noChangeShapeType="1"/>
          </p:cNvSpPr>
          <p:nvPr/>
        </p:nvSpPr>
        <p:spPr bwMode="auto">
          <a:xfrm>
            <a:off x="1037846" y="5702300"/>
            <a:ext cx="0" cy="384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6"/>
          <p:cNvSpPr>
            <a:spLocks noChangeShapeType="1"/>
          </p:cNvSpPr>
          <p:nvPr/>
        </p:nvSpPr>
        <p:spPr bwMode="auto">
          <a:xfrm>
            <a:off x="1964152" y="1392010"/>
            <a:ext cx="6635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AutoShape 5"/>
          <p:cNvSpPr>
            <a:spLocks noChangeShapeType="1"/>
          </p:cNvSpPr>
          <p:nvPr/>
        </p:nvSpPr>
        <p:spPr bwMode="auto">
          <a:xfrm>
            <a:off x="1948051" y="2375353"/>
            <a:ext cx="6635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4"/>
          <p:cNvSpPr>
            <a:spLocks noChangeShapeType="1"/>
          </p:cNvSpPr>
          <p:nvPr/>
        </p:nvSpPr>
        <p:spPr bwMode="auto">
          <a:xfrm>
            <a:off x="1939925" y="3406321"/>
            <a:ext cx="6635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AutoShape 3"/>
          <p:cNvSpPr>
            <a:spLocks noChangeShapeType="1"/>
          </p:cNvSpPr>
          <p:nvPr/>
        </p:nvSpPr>
        <p:spPr bwMode="auto">
          <a:xfrm>
            <a:off x="1948051" y="4346802"/>
            <a:ext cx="6635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2"/>
          <p:cNvSpPr>
            <a:spLocks noChangeShapeType="1"/>
          </p:cNvSpPr>
          <p:nvPr/>
        </p:nvSpPr>
        <p:spPr bwMode="auto">
          <a:xfrm>
            <a:off x="1984410" y="5392284"/>
            <a:ext cx="6635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"/>
          <p:cNvSpPr>
            <a:spLocks noChangeShapeType="1"/>
          </p:cNvSpPr>
          <p:nvPr/>
        </p:nvSpPr>
        <p:spPr bwMode="auto">
          <a:xfrm>
            <a:off x="1973302" y="6394450"/>
            <a:ext cx="6635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23528" y="284270"/>
            <a:ext cx="7977953" cy="8002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Схема пошуку обдарованих дітей в НТМЛ № 16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82" name="Picture 38" descr="C:\Users\User\Desktop\картинки\business-succ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2770" y="2036478"/>
            <a:ext cx="3370083" cy="337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083701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1781175" y="6017"/>
            <a:ext cx="5984875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853746" y="93663"/>
            <a:ext cx="5664200" cy="10287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Блокова модель роботи учителів НТМЛ № 16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 обдарованою молоддю 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5400000">
            <a:off x="1739107" y="711539"/>
            <a:ext cx="1460500" cy="1804988"/>
          </a:xfrm>
          <a:prstGeom prst="rightArrowCallout">
            <a:avLst>
              <a:gd name="adj1" fmla="val 30897"/>
              <a:gd name="adj2" fmla="val 30897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5400000">
            <a:off x="6256412" y="713808"/>
            <a:ext cx="1460500" cy="1804987"/>
          </a:xfrm>
          <a:prstGeom prst="rightArrowCallout">
            <a:avLst>
              <a:gd name="adj1" fmla="val 30897"/>
              <a:gd name="adj2" fmla="val 30897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 rot="5400000">
            <a:off x="3972719" y="737060"/>
            <a:ext cx="1460500" cy="1804988"/>
          </a:xfrm>
          <a:prstGeom prst="rightArrowCallout">
            <a:avLst>
              <a:gd name="adj1" fmla="val 30897"/>
              <a:gd name="adj2" fmla="val 30897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714841" y="973486"/>
            <a:ext cx="1543050" cy="78422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«Освіта»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3938382" y="973486"/>
            <a:ext cx="1543050" cy="7842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«Учнівська взаємодія»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234792" y="983358"/>
            <a:ext cx="1543050" cy="7842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Блок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«Моніторинг»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593897" y="2369804"/>
            <a:ext cx="1663700" cy="723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Індивідуальне навчання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536414" y="3721673"/>
            <a:ext cx="1663700" cy="723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Групові форми роботи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536414" y="5044061"/>
            <a:ext cx="1663700" cy="942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Додаткова освіта</a:t>
            </a:r>
            <a:endParaRPr kumimoji="0" lang="uk-U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гуртки</a:t>
            </a:r>
            <a:endParaRPr kumimoji="0" lang="uk-U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факультативи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3853996" y="2383411"/>
            <a:ext cx="1663700" cy="723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Олімпіади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871119" y="3516313"/>
            <a:ext cx="1663700" cy="723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Турніри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838643" y="4659886"/>
            <a:ext cx="1663700" cy="723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Конкурси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831658" y="5794375"/>
            <a:ext cx="1663700" cy="723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Наукові змагання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981200" y="7832725"/>
            <a:ext cx="16637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Конференції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981200" y="8915400"/>
            <a:ext cx="16637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Засідання діалог-клубів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162674" y="2383411"/>
            <a:ext cx="2009725" cy="723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Якість навчальних досягнень учнів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128576" y="3721673"/>
            <a:ext cx="2043824" cy="723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Якість результатів освітнього процесу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128575" y="5142140"/>
            <a:ext cx="2043823" cy="7284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Якість реалізації освітнього процесу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22"/>
          <p:cNvSpPr>
            <a:spLocks noChangeShapeType="1"/>
          </p:cNvSpPr>
          <p:nvPr/>
        </p:nvSpPr>
        <p:spPr bwMode="auto">
          <a:xfrm>
            <a:off x="2404203" y="3107311"/>
            <a:ext cx="0" cy="614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AutoShape 21"/>
          <p:cNvSpPr>
            <a:spLocks noChangeShapeType="1"/>
          </p:cNvSpPr>
          <p:nvPr/>
        </p:nvSpPr>
        <p:spPr bwMode="auto">
          <a:xfrm>
            <a:off x="2368264" y="4455779"/>
            <a:ext cx="0" cy="571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6"/>
          <p:cNvSpPr>
            <a:spLocks noChangeShapeType="1"/>
          </p:cNvSpPr>
          <p:nvPr/>
        </p:nvSpPr>
        <p:spPr bwMode="auto">
          <a:xfrm>
            <a:off x="6986662" y="3107311"/>
            <a:ext cx="0" cy="614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5"/>
          <p:cNvSpPr>
            <a:spLocks noChangeShapeType="1"/>
          </p:cNvSpPr>
          <p:nvPr/>
        </p:nvSpPr>
        <p:spPr bwMode="auto">
          <a:xfrm>
            <a:off x="6960426" y="4518025"/>
            <a:ext cx="0" cy="571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4"/>
          <p:cNvSpPr>
            <a:spLocks noChangeShapeType="1"/>
          </p:cNvSpPr>
          <p:nvPr/>
        </p:nvSpPr>
        <p:spPr bwMode="auto">
          <a:xfrm>
            <a:off x="4653757" y="3107311"/>
            <a:ext cx="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13"/>
          <p:cNvSpPr>
            <a:spLocks noChangeShapeType="1"/>
          </p:cNvSpPr>
          <p:nvPr/>
        </p:nvSpPr>
        <p:spPr bwMode="auto">
          <a:xfrm>
            <a:off x="4653757" y="4265279"/>
            <a:ext cx="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AutoShape 12"/>
          <p:cNvSpPr>
            <a:spLocks noChangeShapeType="1"/>
          </p:cNvSpPr>
          <p:nvPr/>
        </p:nvSpPr>
        <p:spPr bwMode="auto">
          <a:xfrm>
            <a:off x="4653757" y="5411787"/>
            <a:ext cx="0" cy="339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11"/>
          <p:cNvSpPr>
            <a:spLocks noChangeShapeType="1"/>
          </p:cNvSpPr>
          <p:nvPr/>
        </p:nvSpPr>
        <p:spPr bwMode="auto">
          <a:xfrm>
            <a:off x="2795588" y="7545388"/>
            <a:ext cx="0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10"/>
          <p:cNvSpPr>
            <a:spLocks noChangeShapeType="1"/>
          </p:cNvSpPr>
          <p:nvPr/>
        </p:nvSpPr>
        <p:spPr bwMode="auto">
          <a:xfrm>
            <a:off x="2795588" y="8575675"/>
            <a:ext cx="0" cy="339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08370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70660" y="630237"/>
            <a:ext cx="1817370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Times New Roman"/>
                <a:ea typeface="Times New Roman"/>
                <a:cs typeface="Times New Roman"/>
              </a:rPr>
              <a:t>I </a:t>
            </a:r>
            <a:r>
              <a:rPr lang="uk-UA" sz="1800" b="1">
                <a:effectLst/>
                <a:latin typeface="Times New Roman"/>
                <a:ea typeface="Times New Roman"/>
                <a:cs typeface="Times New Roman"/>
              </a:rPr>
              <a:t>Етап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071052" y="1069975"/>
            <a:ext cx="652780" cy="18986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929459" y="1310096"/>
            <a:ext cx="3063875" cy="530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2078" y="1403894"/>
            <a:ext cx="2030730" cy="29536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>
                <a:effectLst/>
                <a:latin typeface="Times New Roman"/>
                <a:ea typeface="Times New Roman"/>
                <a:cs typeface="Times New Roman"/>
              </a:rPr>
              <a:t>Підготовчий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96000" y="1849483"/>
            <a:ext cx="4582795" cy="7645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</a:rPr>
              <a:t>Завдання: 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</a:rPr>
              <a:t>забезпечити навчально-виховний процес необхідним експериментальним матеріалом</a:t>
            </a:r>
            <a:endParaRPr lang="ru-RU" dirty="0">
              <a:effectLst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70660" y="2684190"/>
            <a:ext cx="1817370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Times New Roman"/>
                <a:ea typeface="Times New Roman"/>
                <a:cs typeface="Times New Roman"/>
              </a:rPr>
              <a:t>II </a:t>
            </a:r>
            <a:r>
              <a:rPr lang="uk-UA" sz="1800" b="1">
                <a:effectLst/>
                <a:latin typeface="Times New Roman"/>
                <a:ea typeface="Times New Roman"/>
                <a:cs typeface="Times New Roman"/>
              </a:rPr>
              <a:t>Етап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052955" y="3100115"/>
            <a:ext cx="652780" cy="165100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847407" y="3342912"/>
            <a:ext cx="3063875" cy="45774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363979" y="3405414"/>
            <a:ext cx="2030730" cy="3327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>
                <a:effectLst/>
                <a:latin typeface="Times New Roman"/>
                <a:ea typeface="Times New Roman"/>
                <a:cs typeface="Times New Roman"/>
              </a:rPr>
              <a:t>Оперативний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93188" y="3917949"/>
            <a:ext cx="4561432" cy="8077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</a:rPr>
              <a:t>Завдання: 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</a:rPr>
              <a:t>Ознайомити учнів з </a:t>
            </a:r>
            <a:r>
              <a:rPr lang="uk-UA" sz="1400" dirty="0" err="1">
                <a:effectLst/>
                <a:latin typeface="Times New Roman"/>
              </a:rPr>
              <a:t>мисленнєвими</a:t>
            </a:r>
            <a:r>
              <a:rPr lang="uk-UA" sz="1400" dirty="0">
                <a:effectLst/>
                <a:latin typeface="Times New Roman"/>
              </a:rPr>
              <a:t>  засобами творчості, тренування у їх застосуванні</a:t>
            </a:r>
            <a:endParaRPr lang="ru-RU" dirty="0">
              <a:effectLst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547857" y="4815568"/>
            <a:ext cx="1817370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/>
                <a:ea typeface="Times New Roman"/>
                <a:cs typeface="Times New Roman"/>
              </a:rPr>
              <a:t>III </a:t>
            </a:r>
            <a:r>
              <a:rPr lang="uk-UA" sz="1800" b="1" dirty="0">
                <a:effectLst/>
                <a:latin typeface="Times New Roman"/>
                <a:ea typeface="Times New Roman"/>
                <a:cs typeface="Times New Roman"/>
              </a:rPr>
              <a:t>Етап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2071052" y="5247457"/>
            <a:ext cx="652780" cy="15049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939021" y="5444669"/>
            <a:ext cx="3063875" cy="4800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523047" y="5513249"/>
            <a:ext cx="203073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200" b="1" dirty="0">
                <a:effectLst/>
                <a:latin typeface="Times New Roman"/>
                <a:ea typeface="Times New Roman"/>
                <a:cs typeface="Times New Roman"/>
              </a:rPr>
              <a:t>Репродуктивно-діяльний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64483" y="5924729"/>
            <a:ext cx="4518206" cy="8077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</a:rPr>
              <a:t>Завдання: </a:t>
            </a:r>
            <a:endParaRPr lang="ru-RU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</a:rPr>
              <a:t>Вчити учнів застосовувати </a:t>
            </a:r>
            <a:r>
              <a:rPr lang="uk-UA" sz="1400" dirty="0" err="1">
                <a:effectLst/>
                <a:latin typeface="Times New Roman"/>
              </a:rPr>
              <a:t>мисленнєві</a:t>
            </a:r>
            <a:r>
              <a:rPr lang="uk-UA" sz="1400" dirty="0">
                <a:effectLst/>
                <a:latin typeface="Times New Roman"/>
              </a:rPr>
              <a:t> засоби у вирішенні поставлених завдань</a:t>
            </a:r>
            <a:endParaRPr lang="ru-RU" dirty="0">
              <a:effectLst/>
            </a:endParaRPr>
          </a:p>
        </p:txBody>
      </p:sp>
      <p:cxnSp>
        <p:nvCxnSpPr>
          <p:cNvPr id="21" name="AutoShape 21"/>
          <p:cNvCxnSpPr>
            <a:cxnSpLocks noChangeShapeType="1"/>
          </p:cNvCxnSpPr>
          <p:nvPr/>
        </p:nvCxnSpPr>
        <p:spPr bwMode="auto">
          <a:xfrm>
            <a:off x="3975100" y="8380095"/>
            <a:ext cx="7620" cy="2114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300192" y="630236"/>
            <a:ext cx="1817370" cy="415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800" b="1">
                <a:effectLst/>
                <a:latin typeface="Times New Roman"/>
                <a:ea typeface="Times New Roman"/>
                <a:cs typeface="Times New Roman"/>
              </a:rPr>
              <a:t>IV </a:t>
            </a:r>
            <a:r>
              <a:rPr lang="uk-UA" sz="1800" b="1">
                <a:effectLst/>
                <a:latin typeface="Times New Roman"/>
                <a:ea typeface="Times New Roman"/>
                <a:cs typeface="Times New Roman"/>
              </a:rPr>
              <a:t>Етап</a:t>
            </a:r>
            <a:endParaRPr lang="ru-RU" sz="110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6882487" y="1109345"/>
            <a:ext cx="652780" cy="15049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eaVert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4" name="Oval 24"/>
          <p:cNvSpPr>
            <a:spLocks noChangeArrowheads="1"/>
          </p:cNvSpPr>
          <p:nvPr/>
        </p:nvSpPr>
        <p:spPr bwMode="auto">
          <a:xfrm>
            <a:off x="5676939" y="1310096"/>
            <a:ext cx="3063875" cy="530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6210379" y="1403894"/>
            <a:ext cx="203073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200" b="1" dirty="0">
                <a:effectLst/>
                <a:latin typeface="Times New Roman"/>
                <a:ea typeface="Times New Roman"/>
                <a:cs typeface="Times New Roman"/>
              </a:rPr>
              <a:t>Продуктивно-творчий</a:t>
            </a:r>
            <a:endParaRPr lang="ru-RU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90347" y="36430"/>
            <a:ext cx="76256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Етапи розвитку творчих здібносте обдарованих учнів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5281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88" name="Picture 40" descr="C:\Users\User\Desktop\картинки\15-успех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1939"/>
            <a:ext cx="3639326" cy="299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083701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3"/>
          <p:cNvSpPr/>
          <p:nvPr/>
        </p:nvSpPr>
        <p:spPr>
          <a:xfrm>
            <a:off x="3053579" y="871538"/>
            <a:ext cx="2695575" cy="390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Методична рада</a:t>
            </a:r>
            <a:endParaRPr lang="ru-RU" sz="11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Стрілка вниз 28"/>
          <p:cNvSpPr/>
          <p:nvPr/>
        </p:nvSpPr>
        <p:spPr>
          <a:xfrm>
            <a:off x="4202249" y="1262063"/>
            <a:ext cx="304800" cy="195262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круглений прямокутник 26"/>
          <p:cNvSpPr/>
          <p:nvPr/>
        </p:nvSpPr>
        <p:spPr>
          <a:xfrm>
            <a:off x="2978469" y="1581150"/>
            <a:ext cx="2695575" cy="381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Куратор – Король В.М.</a:t>
            </a:r>
            <a:r>
              <a:rPr lang="uk-UA" sz="1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11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Стрілка вниз 25"/>
          <p:cNvSpPr/>
          <p:nvPr/>
        </p:nvSpPr>
        <p:spPr>
          <a:xfrm>
            <a:off x="4187793" y="1962151"/>
            <a:ext cx="276923" cy="180975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круглений прямокутник 27"/>
          <p:cNvSpPr/>
          <p:nvPr/>
        </p:nvSpPr>
        <p:spPr>
          <a:xfrm>
            <a:off x="3027002" y="2265587"/>
            <a:ext cx="2695575" cy="5238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Керівник </a:t>
            </a:r>
            <a:r>
              <a:rPr lang="uk-UA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uk-UA" sz="1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Прахова</a:t>
            </a:r>
            <a:r>
              <a:rPr lang="uk-UA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С.А.</a:t>
            </a:r>
            <a:endParaRPr lang="ru-RU" sz="11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7" name="Стрілка вниз 24"/>
          <p:cNvSpPr/>
          <p:nvPr/>
        </p:nvSpPr>
        <p:spPr>
          <a:xfrm>
            <a:off x="4178966" y="2789463"/>
            <a:ext cx="285751" cy="185737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із двома округленими протилежними кутами 9"/>
          <p:cNvSpPr/>
          <p:nvPr/>
        </p:nvSpPr>
        <p:spPr>
          <a:xfrm>
            <a:off x="3516449" y="3011032"/>
            <a:ext cx="1676400" cy="485775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400" b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Відділенн</a:t>
            </a:r>
            <a:r>
              <a:rPr lang="uk-UA" sz="1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я</a:t>
            </a:r>
            <a:endParaRPr lang="ru-RU" sz="11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3" name="Стрілка вниз 17"/>
          <p:cNvSpPr/>
          <p:nvPr/>
        </p:nvSpPr>
        <p:spPr>
          <a:xfrm>
            <a:off x="6580908" y="3695006"/>
            <a:ext cx="253819" cy="314325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круглений прямокутник 19"/>
          <p:cNvSpPr/>
          <p:nvPr/>
        </p:nvSpPr>
        <p:spPr>
          <a:xfrm>
            <a:off x="199327" y="4019550"/>
            <a:ext cx="1181100" cy="571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err="1">
                <a:effectLst/>
                <a:latin typeface="Times New Roman"/>
                <a:ea typeface="Times New Roman"/>
                <a:cs typeface="Times New Roman"/>
              </a:rPr>
              <a:t>Філологічне</a:t>
            </a:r>
            <a:r>
              <a:rPr lang="uk-UA" sz="1100" b="1" dirty="0" err="1">
                <a:solidFill>
                  <a:srgbClr val="FFFFFF"/>
                </a:solidFill>
                <a:effectLst/>
                <a:ea typeface="Times New Roman"/>
                <a:cs typeface="Times New Roman"/>
              </a:rPr>
              <a:t>е</a:t>
            </a:r>
            <a:endParaRPr lang="ru-RU" sz="1100" b="1" dirty="0">
              <a:effectLst/>
              <a:ea typeface="Times New Roman"/>
              <a:cs typeface="Times New Roman"/>
            </a:endParaRPr>
          </a:p>
        </p:txBody>
      </p:sp>
      <p:sp>
        <p:nvSpPr>
          <p:cNvPr id="16" name="Округлений прямокутник 16"/>
          <p:cNvSpPr/>
          <p:nvPr/>
        </p:nvSpPr>
        <p:spPr>
          <a:xfrm>
            <a:off x="1587772" y="4032250"/>
            <a:ext cx="1257300" cy="5715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uk-UA" sz="11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</a:t>
            </a:r>
            <a:r>
              <a:rPr lang="uk-UA" sz="11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ізико-математичне</a:t>
            </a:r>
            <a:endParaRPr lang="ru-RU" sz="11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dirty="0">
                <a:solidFill>
                  <a:srgbClr val="FFFFF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1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7" name="Округлений прямокутник 21"/>
          <p:cNvSpPr/>
          <p:nvPr/>
        </p:nvSpPr>
        <p:spPr>
          <a:xfrm>
            <a:off x="3035913" y="4048125"/>
            <a:ext cx="1181100" cy="5715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Хіміко-біологічн</a:t>
            </a:r>
            <a:r>
              <a:rPr lang="uk-UA" sz="1100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е</a:t>
            </a:r>
            <a:endParaRPr lang="ru-RU" sz="11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8" name="Округлений прямокутник 29"/>
          <p:cNvSpPr/>
          <p:nvPr/>
        </p:nvSpPr>
        <p:spPr>
          <a:xfrm>
            <a:off x="4464717" y="4048125"/>
            <a:ext cx="1360533" cy="5715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000" b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Суспільствознавче</a:t>
            </a:r>
            <a:endParaRPr lang="ru-RU" sz="11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9" name="Округлений прямокутник 22"/>
          <p:cNvSpPr/>
          <p:nvPr/>
        </p:nvSpPr>
        <p:spPr>
          <a:xfrm>
            <a:off x="6107743" y="4048125"/>
            <a:ext cx="1200151" cy="5715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Історико-географічне</a:t>
            </a:r>
            <a:endParaRPr lang="ru-RU" sz="11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21" name="Стрілка вниз 12"/>
          <p:cNvSpPr/>
          <p:nvPr/>
        </p:nvSpPr>
        <p:spPr>
          <a:xfrm>
            <a:off x="2014653" y="4619625"/>
            <a:ext cx="285751" cy="285750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Стрілка вниз 4"/>
          <p:cNvSpPr/>
          <p:nvPr/>
        </p:nvSpPr>
        <p:spPr>
          <a:xfrm>
            <a:off x="3478485" y="4619625"/>
            <a:ext cx="285751" cy="285750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ілка вниз 11"/>
          <p:cNvSpPr/>
          <p:nvPr/>
        </p:nvSpPr>
        <p:spPr>
          <a:xfrm>
            <a:off x="5002107" y="4619625"/>
            <a:ext cx="285751" cy="285750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ілка вниз 13"/>
          <p:cNvSpPr/>
          <p:nvPr/>
        </p:nvSpPr>
        <p:spPr>
          <a:xfrm>
            <a:off x="6544926" y="4619625"/>
            <a:ext cx="285751" cy="285750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ілка вниз 10"/>
          <p:cNvSpPr/>
          <p:nvPr/>
        </p:nvSpPr>
        <p:spPr>
          <a:xfrm>
            <a:off x="8045042" y="4619625"/>
            <a:ext cx="285751" cy="285750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круглений прямокутник 120"/>
          <p:cNvSpPr/>
          <p:nvPr/>
        </p:nvSpPr>
        <p:spPr>
          <a:xfrm>
            <a:off x="1665304" y="5009080"/>
            <a:ext cx="1266825" cy="66664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Керівник: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Савкіна</a:t>
            </a:r>
            <a:r>
              <a:rPr lang="uk-UA" sz="1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Т.С</a:t>
            </a:r>
            <a:r>
              <a:rPr lang="uk-UA" sz="1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1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6" name="Округлений прямокутник 128"/>
          <p:cNvSpPr/>
          <p:nvPr/>
        </p:nvSpPr>
        <p:spPr>
          <a:xfrm>
            <a:off x="166583" y="5018606"/>
            <a:ext cx="1387682" cy="65711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smtClean="0">
                <a:effectLst/>
                <a:ea typeface="Times New Roman"/>
                <a:cs typeface="Times New Roman"/>
              </a:rPr>
              <a:t>Керівник: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err="1" smtClean="0">
                <a:ea typeface="Times New Roman"/>
                <a:cs typeface="Times New Roman"/>
              </a:rPr>
              <a:t>Семенютенко</a:t>
            </a:r>
            <a:r>
              <a:rPr lang="uk-UA" sz="1100" b="1" dirty="0" smtClean="0">
                <a:ea typeface="Times New Roman"/>
                <a:cs typeface="Times New Roman"/>
              </a:rPr>
              <a:t> Т.М.</a:t>
            </a:r>
            <a:endParaRPr lang="ru-RU" sz="1100" b="1" dirty="0">
              <a:effectLst/>
              <a:ea typeface="Times New Roman"/>
              <a:cs typeface="Times New Roman"/>
            </a:endParaRPr>
          </a:p>
        </p:txBody>
      </p:sp>
      <p:sp>
        <p:nvSpPr>
          <p:cNvPr id="37" name="Округлений прямокутник 31"/>
          <p:cNvSpPr/>
          <p:nvPr/>
        </p:nvSpPr>
        <p:spPr>
          <a:xfrm>
            <a:off x="6107743" y="4958324"/>
            <a:ext cx="1266825" cy="68500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Керівник: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Грязнова В.І.</a:t>
            </a:r>
            <a:endParaRPr lang="ru-RU" sz="11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8" name="Округлений прямокутник 119"/>
          <p:cNvSpPr/>
          <p:nvPr/>
        </p:nvSpPr>
        <p:spPr>
          <a:xfrm>
            <a:off x="7479486" y="4990292"/>
            <a:ext cx="1408617" cy="64559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Керівник: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Харитоненко</a:t>
            </a:r>
            <a:r>
              <a:rPr lang="uk-UA" sz="1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Н.В</a:t>
            </a:r>
            <a:r>
              <a:rPr lang="uk-UA" sz="1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1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0" name="Округлений прямокутник 125"/>
          <p:cNvSpPr/>
          <p:nvPr/>
        </p:nvSpPr>
        <p:spPr>
          <a:xfrm>
            <a:off x="3025051" y="5009079"/>
            <a:ext cx="1266825" cy="65962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Керівник: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Кібенко</a:t>
            </a:r>
            <a:r>
              <a:rPr lang="uk-UA" sz="11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В.А</a:t>
            </a:r>
            <a:r>
              <a:rPr lang="uk-UA" sz="1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1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4" name="Rectangle 68"/>
          <p:cNvSpPr>
            <a:spLocks noChangeArrowheads="1"/>
          </p:cNvSpPr>
          <p:nvPr/>
        </p:nvSpPr>
        <p:spPr bwMode="auto">
          <a:xfrm>
            <a:off x="152401" y="8821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54265" y="0"/>
            <a:ext cx="57806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НТУ «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Імпульс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Стрілка вниз 17"/>
          <p:cNvSpPr/>
          <p:nvPr/>
        </p:nvSpPr>
        <p:spPr>
          <a:xfrm>
            <a:off x="546177" y="3642864"/>
            <a:ext cx="253819" cy="314325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трілка вниз 17"/>
          <p:cNvSpPr/>
          <p:nvPr/>
        </p:nvSpPr>
        <p:spPr>
          <a:xfrm>
            <a:off x="2171808" y="3695006"/>
            <a:ext cx="253819" cy="314325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трілка вниз 17"/>
          <p:cNvSpPr/>
          <p:nvPr/>
        </p:nvSpPr>
        <p:spPr>
          <a:xfrm>
            <a:off x="3516449" y="3695006"/>
            <a:ext cx="253819" cy="314325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трілка вниз 17"/>
          <p:cNvSpPr/>
          <p:nvPr/>
        </p:nvSpPr>
        <p:spPr>
          <a:xfrm>
            <a:off x="5065939" y="3709987"/>
            <a:ext cx="253819" cy="314325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круглений прямокутник 124"/>
          <p:cNvSpPr/>
          <p:nvPr/>
        </p:nvSpPr>
        <p:spPr>
          <a:xfrm>
            <a:off x="4580129" y="4958325"/>
            <a:ext cx="1266825" cy="677563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Керівник: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100" b="1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Прахова</a:t>
            </a:r>
            <a:r>
              <a:rPr lang="uk-UA" sz="11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С.А</a:t>
            </a:r>
            <a:r>
              <a:rPr lang="uk-UA" sz="11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1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2" name="Выгнутая вправо стрелка 51"/>
          <p:cNvSpPr/>
          <p:nvPr/>
        </p:nvSpPr>
        <p:spPr>
          <a:xfrm>
            <a:off x="7436527" y="306241"/>
            <a:ext cx="1296144" cy="1911644"/>
          </a:xfrm>
          <a:prstGeom prst="curved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Выгнутая влево стрелка 52"/>
          <p:cNvSpPr/>
          <p:nvPr/>
        </p:nvSpPr>
        <p:spPr>
          <a:xfrm>
            <a:off x="152400" y="353943"/>
            <a:ext cx="1274955" cy="1911644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Округлений прямокутник 29"/>
          <p:cNvSpPr/>
          <p:nvPr/>
        </p:nvSpPr>
        <p:spPr>
          <a:xfrm>
            <a:off x="7530693" y="4019550"/>
            <a:ext cx="1314451" cy="5715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000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Інформаційно-технологічне</a:t>
            </a:r>
            <a:endParaRPr lang="ru-RU" sz="1100" b="1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4" name="Стрілка вниз 17"/>
          <p:cNvSpPr/>
          <p:nvPr/>
        </p:nvSpPr>
        <p:spPr>
          <a:xfrm>
            <a:off x="8441150" y="3695006"/>
            <a:ext cx="253819" cy="314325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Мінус 7"/>
          <p:cNvSpPr/>
          <p:nvPr/>
        </p:nvSpPr>
        <p:spPr>
          <a:xfrm>
            <a:off x="-900608" y="3496807"/>
            <a:ext cx="11233248" cy="314325"/>
          </a:xfrm>
          <a:prstGeom prst="mathMinus">
            <a:avLst>
              <a:gd name="adj1" fmla="val 330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5" name="Стрілка вниз 12"/>
          <p:cNvSpPr/>
          <p:nvPr/>
        </p:nvSpPr>
        <p:spPr>
          <a:xfrm>
            <a:off x="620814" y="4619625"/>
            <a:ext cx="285751" cy="285750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4469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картинки\picture-24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26888"/>
            <a:ext cx="6876256" cy="687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083701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301</Words>
  <Application>Microsoft Office PowerPoint</Application>
  <PresentationFormat>Экран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Света</cp:lastModifiedBy>
  <cp:revision>21</cp:revision>
  <dcterms:created xsi:type="dcterms:W3CDTF">2012-12-20T14:09:40Z</dcterms:created>
  <dcterms:modified xsi:type="dcterms:W3CDTF">2013-12-16T20:52:20Z</dcterms:modified>
</cp:coreProperties>
</file>