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</p:sldMasterIdLst>
  <p:sldIdLst>
    <p:sldId id="256" r:id="rId10"/>
    <p:sldId id="266" r:id="rId11"/>
    <p:sldId id="267" r:id="rId12"/>
    <p:sldId id="257" r:id="rId13"/>
    <p:sldId id="259" r:id="rId14"/>
    <p:sldId id="260" r:id="rId15"/>
    <p:sldId id="268" r:id="rId16"/>
    <p:sldId id="261" r:id="rId17"/>
    <p:sldId id="262" r:id="rId18"/>
    <p:sldId id="263" r:id="rId19"/>
    <p:sldId id="264" r:id="rId20"/>
    <p:sldId id="269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84C91-B44A-4F28-BCAA-ADAA4FC93103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3C1A8A-CF8B-4E9C-B60F-3059894AE3F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solidFill>
                <a:schemeClr val="accent1"/>
              </a:solidFill>
            </a:rPr>
            <a:t>Рання профілізація 5-7 кл. </a:t>
          </a:r>
          <a:endParaRPr lang="uk-UA" sz="2000" b="1" dirty="0">
            <a:solidFill>
              <a:schemeClr val="accent1"/>
            </a:solidFill>
          </a:endParaRPr>
        </a:p>
      </dgm:t>
    </dgm:pt>
    <dgm:pt modelId="{AA85C1BD-3EBB-4514-AFEE-B64B65A1E88C}" type="parTrans" cxnId="{6D9C1B19-9490-499F-B9AD-E08469616D15}">
      <dgm:prSet/>
      <dgm:spPr/>
      <dgm:t>
        <a:bodyPr/>
        <a:lstStyle/>
        <a:p>
          <a:endParaRPr lang="uk-UA"/>
        </a:p>
      </dgm:t>
    </dgm:pt>
    <dgm:pt modelId="{751A079E-F7E7-418B-AFF7-C727DD01C62A}" type="sibTrans" cxnId="{6D9C1B19-9490-499F-B9AD-E08469616D15}">
      <dgm:prSet/>
      <dgm:spPr/>
      <dgm:t>
        <a:bodyPr/>
        <a:lstStyle/>
        <a:p>
          <a:endParaRPr lang="uk-UA"/>
        </a:p>
      </dgm:t>
    </dgm:pt>
    <dgm:pt modelId="{043DD751-6333-400E-BD49-A22119B58C9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6">
                  <a:lumMod val="50000"/>
                </a:schemeClr>
              </a:solidFill>
            </a:rPr>
            <a:t>Гуртки при СЮТ Дзержинського району </a:t>
          </a:r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–</a:t>
          </a:r>
        </a:p>
        <a:p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авіамоделювання,</a:t>
          </a:r>
        </a:p>
        <a:p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автомоделювання, судномоделювання, початкове технічне моделювання, різьблення по дереву, дизайн, ракетомодельний, автотрасове моделювання</a:t>
          </a:r>
          <a:endParaRPr lang="uk-UA" sz="1400" b="0" dirty="0">
            <a:solidFill>
              <a:schemeClr val="accent6">
                <a:lumMod val="50000"/>
              </a:schemeClr>
            </a:solidFill>
          </a:endParaRPr>
        </a:p>
      </dgm:t>
    </dgm:pt>
    <dgm:pt modelId="{3F862FD6-6B2C-4F83-A1E4-0BEB9C12144C}" type="parTrans" cxnId="{06BF1FEC-A2E9-4773-B54D-9449A7663CC6}">
      <dgm:prSet/>
      <dgm:spPr/>
      <dgm:t>
        <a:bodyPr/>
        <a:lstStyle/>
        <a:p>
          <a:endParaRPr lang="uk-UA"/>
        </a:p>
      </dgm:t>
    </dgm:pt>
    <dgm:pt modelId="{A1ACF08B-441D-4ECA-875A-B02C9771048C}" type="sibTrans" cxnId="{06BF1FEC-A2E9-4773-B54D-9449A7663CC6}">
      <dgm:prSet/>
      <dgm:spPr/>
      <dgm:t>
        <a:bodyPr/>
        <a:lstStyle/>
        <a:p>
          <a:endParaRPr lang="uk-UA"/>
        </a:p>
      </dgm:t>
    </dgm:pt>
    <dgm:pt modelId="{980CE0F8-8654-45B7-A8AF-DC51DC11CEF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solidFill>
                <a:srgbClr val="00B050"/>
              </a:solidFill>
            </a:rPr>
            <a:t>Допрофільна підготовка 8-9 кл.               </a:t>
          </a:r>
          <a:endParaRPr lang="uk-UA" sz="2000" b="1" dirty="0">
            <a:solidFill>
              <a:srgbClr val="00B050"/>
            </a:solidFill>
          </a:endParaRPr>
        </a:p>
      </dgm:t>
    </dgm:pt>
    <dgm:pt modelId="{F5CC0322-28BF-43F2-BA5B-C8E00330305E}" type="parTrans" cxnId="{D869D17D-5B3C-4DC0-84C5-0E3442364FC9}">
      <dgm:prSet/>
      <dgm:spPr/>
      <dgm:t>
        <a:bodyPr/>
        <a:lstStyle/>
        <a:p>
          <a:endParaRPr lang="uk-UA"/>
        </a:p>
      </dgm:t>
    </dgm:pt>
    <dgm:pt modelId="{4B3324BA-39F7-4B10-A71F-20C092A33257}" type="sibTrans" cxnId="{D869D17D-5B3C-4DC0-84C5-0E3442364FC9}">
      <dgm:prSet/>
      <dgm:spPr/>
      <dgm:t>
        <a:bodyPr/>
        <a:lstStyle/>
        <a:p>
          <a:endParaRPr lang="uk-UA"/>
        </a:p>
      </dgm:t>
    </dgm:pt>
    <dgm:pt modelId="{6C881ECD-2854-48EA-9E2F-52FF55DE0F5B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accent6">
                  <a:lumMod val="50000"/>
                </a:schemeClr>
              </a:solidFill>
            </a:rPr>
            <a:t>Факультативи</a:t>
          </a:r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:  </a:t>
          </a:r>
        </a:p>
        <a:p>
          <a:pPr algn="l"/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  - математика  </a:t>
          </a:r>
        </a:p>
        <a:p>
          <a:pPr algn="l"/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  - фізика                       </a:t>
          </a:r>
        </a:p>
        <a:p>
          <a:pPr algn="l"/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  - </a:t>
          </a:r>
          <a:r>
            <a:rPr lang="uk-UA" sz="1400" b="1" i="1" dirty="0" smtClean="0">
              <a:solidFill>
                <a:schemeClr val="accent6">
                  <a:lumMod val="50000"/>
                </a:schemeClr>
              </a:solidFill>
            </a:rPr>
            <a:t>креслення   </a:t>
          </a:r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 </a:t>
          </a:r>
        </a:p>
        <a:p>
          <a:pPr algn="l"/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   - хімія  </a:t>
          </a:r>
        </a:p>
        <a:p>
          <a:pPr algn="l"/>
          <a:r>
            <a:rPr lang="uk-UA" sz="1400" b="0" dirty="0" smtClean="0">
              <a:solidFill>
                <a:schemeClr val="accent6">
                  <a:lumMod val="50000"/>
                </a:schemeClr>
              </a:solidFill>
            </a:rPr>
            <a:t>- комп'ютерна    графіка           </a:t>
          </a:r>
          <a:endParaRPr lang="uk-UA" sz="1400" b="0" dirty="0">
            <a:solidFill>
              <a:schemeClr val="accent6">
                <a:lumMod val="50000"/>
              </a:schemeClr>
            </a:solidFill>
          </a:endParaRPr>
        </a:p>
      </dgm:t>
    </dgm:pt>
    <dgm:pt modelId="{2B5EB45F-6F03-4EB5-BC82-34EB024BA06A}" type="parTrans" cxnId="{A8F29F8C-9335-4E29-A90C-DBE219B6998D}">
      <dgm:prSet/>
      <dgm:spPr/>
      <dgm:t>
        <a:bodyPr/>
        <a:lstStyle/>
        <a:p>
          <a:endParaRPr lang="uk-UA"/>
        </a:p>
      </dgm:t>
    </dgm:pt>
    <dgm:pt modelId="{4CB06382-AB26-42FA-ABE1-CCF0E2019C52}" type="sibTrans" cxnId="{A8F29F8C-9335-4E29-A90C-DBE219B6998D}">
      <dgm:prSet/>
      <dgm:spPr/>
      <dgm:t>
        <a:bodyPr/>
        <a:lstStyle/>
        <a:p>
          <a:endParaRPr lang="uk-UA"/>
        </a:p>
      </dgm:t>
    </dgm:pt>
    <dgm:pt modelId="{8888E2B4-781A-4183-B7B8-ECA9B4864C7A}" type="pres">
      <dgm:prSet presAssocID="{EDB84C91-B44A-4F28-BCAA-ADAA4FC931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8E13894-CD22-4D9C-8D9B-D1FA34C8FFA2}" type="pres">
      <dgm:prSet presAssocID="{8E3C1A8A-CF8B-4E9C-B60F-3059894AE3F1}" presName="root" presStyleCnt="0"/>
      <dgm:spPr/>
    </dgm:pt>
    <dgm:pt modelId="{A2528007-A1EB-405B-852E-A62BF66F4619}" type="pres">
      <dgm:prSet presAssocID="{8E3C1A8A-CF8B-4E9C-B60F-3059894AE3F1}" presName="rootComposite" presStyleCnt="0"/>
      <dgm:spPr/>
    </dgm:pt>
    <dgm:pt modelId="{52E8D07A-CB54-4906-98F2-59C3D78A1E48}" type="pres">
      <dgm:prSet presAssocID="{8E3C1A8A-CF8B-4E9C-B60F-3059894AE3F1}" presName="rootText" presStyleLbl="node1" presStyleIdx="0" presStyleCnt="2" custScaleX="100465" custScaleY="63692"/>
      <dgm:spPr/>
      <dgm:t>
        <a:bodyPr/>
        <a:lstStyle/>
        <a:p>
          <a:endParaRPr lang="uk-UA"/>
        </a:p>
      </dgm:t>
    </dgm:pt>
    <dgm:pt modelId="{87700963-415F-4B58-8970-EB880DF95CC7}" type="pres">
      <dgm:prSet presAssocID="{8E3C1A8A-CF8B-4E9C-B60F-3059894AE3F1}" presName="rootConnector" presStyleLbl="node1" presStyleIdx="0" presStyleCnt="2"/>
      <dgm:spPr/>
      <dgm:t>
        <a:bodyPr/>
        <a:lstStyle/>
        <a:p>
          <a:endParaRPr lang="uk-UA"/>
        </a:p>
      </dgm:t>
    </dgm:pt>
    <dgm:pt modelId="{6C7E2EC9-A3CB-4961-801C-E9C16BDC8683}" type="pres">
      <dgm:prSet presAssocID="{8E3C1A8A-CF8B-4E9C-B60F-3059894AE3F1}" presName="childShape" presStyleCnt="0"/>
      <dgm:spPr/>
    </dgm:pt>
    <dgm:pt modelId="{19853804-3662-47E9-9A48-FB57EDEEF3A5}" type="pres">
      <dgm:prSet presAssocID="{3F862FD6-6B2C-4F83-A1E4-0BEB9C12144C}" presName="Name13" presStyleLbl="parChTrans1D2" presStyleIdx="0" presStyleCnt="2"/>
      <dgm:spPr/>
      <dgm:t>
        <a:bodyPr/>
        <a:lstStyle/>
        <a:p>
          <a:endParaRPr lang="uk-UA"/>
        </a:p>
      </dgm:t>
    </dgm:pt>
    <dgm:pt modelId="{78420AF8-AF2B-4A24-962D-A58BA01983DA}" type="pres">
      <dgm:prSet presAssocID="{043DD751-6333-400E-BD49-A22119B58C95}" presName="childText" presStyleLbl="bgAcc1" presStyleIdx="0" presStyleCnt="2" custScaleX="132877" custScaleY="1867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EFE463-7084-4DB9-A89F-C66FD86BEE1E}" type="pres">
      <dgm:prSet presAssocID="{980CE0F8-8654-45B7-A8AF-DC51DC11CEFC}" presName="root" presStyleCnt="0"/>
      <dgm:spPr/>
    </dgm:pt>
    <dgm:pt modelId="{20124ED0-BD14-46EC-8642-184AF4945350}" type="pres">
      <dgm:prSet presAssocID="{980CE0F8-8654-45B7-A8AF-DC51DC11CEFC}" presName="rootComposite" presStyleCnt="0"/>
      <dgm:spPr/>
    </dgm:pt>
    <dgm:pt modelId="{220D58B5-92F5-4A05-8E71-A52C81E2E687}" type="pres">
      <dgm:prSet presAssocID="{980CE0F8-8654-45B7-A8AF-DC51DC11CEFC}" presName="rootText" presStyleLbl="node1" presStyleIdx="1" presStyleCnt="2" custScaleX="100358" custScaleY="64061"/>
      <dgm:spPr/>
      <dgm:t>
        <a:bodyPr/>
        <a:lstStyle/>
        <a:p>
          <a:endParaRPr lang="uk-UA"/>
        </a:p>
      </dgm:t>
    </dgm:pt>
    <dgm:pt modelId="{F110C045-E1F0-4BFE-91C1-77F17F2468B1}" type="pres">
      <dgm:prSet presAssocID="{980CE0F8-8654-45B7-A8AF-DC51DC11CEFC}" presName="rootConnector" presStyleLbl="node1" presStyleIdx="1" presStyleCnt="2"/>
      <dgm:spPr/>
      <dgm:t>
        <a:bodyPr/>
        <a:lstStyle/>
        <a:p>
          <a:endParaRPr lang="uk-UA"/>
        </a:p>
      </dgm:t>
    </dgm:pt>
    <dgm:pt modelId="{FD351AE5-7639-4A82-AC96-7536F7C8D8DB}" type="pres">
      <dgm:prSet presAssocID="{980CE0F8-8654-45B7-A8AF-DC51DC11CEFC}" presName="childShape" presStyleCnt="0"/>
      <dgm:spPr/>
    </dgm:pt>
    <dgm:pt modelId="{452D8ABF-BC8E-4784-A944-45B288BD4C79}" type="pres">
      <dgm:prSet presAssocID="{2B5EB45F-6F03-4EB5-BC82-34EB024BA06A}" presName="Name13" presStyleLbl="parChTrans1D2" presStyleIdx="1" presStyleCnt="2"/>
      <dgm:spPr/>
      <dgm:t>
        <a:bodyPr/>
        <a:lstStyle/>
        <a:p>
          <a:endParaRPr lang="uk-UA"/>
        </a:p>
      </dgm:t>
    </dgm:pt>
    <dgm:pt modelId="{F8948BA3-05B4-42B0-A7F7-BCBB240CD0F7}" type="pres">
      <dgm:prSet presAssocID="{6C881ECD-2854-48EA-9E2F-52FF55DE0F5B}" presName="childText" presStyleLbl="bgAcc1" presStyleIdx="1" presStyleCnt="2" custScaleX="80267" custScaleY="1647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E4E086-2384-4DDF-A697-9C4F700769F0}" type="presOf" srcId="{8E3C1A8A-CF8B-4E9C-B60F-3059894AE3F1}" destId="{52E8D07A-CB54-4906-98F2-59C3D78A1E48}" srcOrd="0" destOrd="0" presId="urn:microsoft.com/office/officeart/2005/8/layout/hierarchy3"/>
    <dgm:cxn modelId="{5D3C68C9-0BC3-4EC2-805A-53C2639F076D}" type="presOf" srcId="{980CE0F8-8654-45B7-A8AF-DC51DC11CEFC}" destId="{F110C045-E1F0-4BFE-91C1-77F17F2468B1}" srcOrd="1" destOrd="0" presId="urn:microsoft.com/office/officeart/2005/8/layout/hierarchy3"/>
    <dgm:cxn modelId="{A8F29F8C-9335-4E29-A90C-DBE219B6998D}" srcId="{980CE0F8-8654-45B7-A8AF-DC51DC11CEFC}" destId="{6C881ECD-2854-48EA-9E2F-52FF55DE0F5B}" srcOrd="0" destOrd="0" parTransId="{2B5EB45F-6F03-4EB5-BC82-34EB024BA06A}" sibTransId="{4CB06382-AB26-42FA-ABE1-CCF0E2019C52}"/>
    <dgm:cxn modelId="{2081F977-CEC1-444A-B216-2BD868030295}" type="presOf" srcId="{EDB84C91-B44A-4F28-BCAA-ADAA4FC93103}" destId="{8888E2B4-781A-4183-B7B8-ECA9B4864C7A}" srcOrd="0" destOrd="0" presId="urn:microsoft.com/office/officeart/2005/8/layout/hierarchy3"/>
    <dgm:cxn modelId="{A4235ACC-0CE2-402D-949F-98BF7EF494A1}" type="presOf" srcId="{2B5EB45F-6F03-4EB5-BC82-34EB024BA06A}" destId="{452D8ABF-BC8E-4784-A944-45B288BD4C79}" srcOrd="0" destOrd="0" presId="urn:microsoft.com/office/officeart/2005/8/layout/hierarchy3"/>
    <dgm:cxn modelId="{03C2F6E3-3F69-4D9C-8104-386188D66306}" type="presOf" srcId="{8E3C1A8A-CF8B-4E9C-B60F-3059894AE3F1}" destId="{87700963-415F-4B58-8970-EB880DF95CC7}" srcOrd="1" destOrd="0" presId="urn:microsoft.com/office/officeart/2005/8/layout/hierarchy3"/>
    <dgm:cxn modelId="{F197AA04-4DBA-4E65-BBC2-11D2769529BB}" type="presOf" srcId="{980CE0F8-8654-45B7-A8AF-DC51DC11CEFC}" destId="{220D58B5-92F5-4A05-8E71-A52C81E2E687}" srcOrd="0" destOrd="0" presId="urn:microsoft.com/office/officeart/2005/8/layout/hierarchy3"/>
    <dgm:cxn modelId="{5D69509D-D82F-467F-8DDC-3380128238DC}" type="presOf" srcId="{3F862FD6-6B2C-4F83-A1E4-0BEB9C12144C}" destId="{19853804-3662-47E9-9A48-FB57EDEEF3A5}" srcOrd="0" destOrd="0" presId="urn:microsoft.com/office/officeart/2005/8/layout/hierarchy3"/>
    <dgm:cxn modelId="{FFE17A1C-0FCD-4D4D-A848-5425F2772D4B}" type="presOf" srcId="{6C881ECD-2854-48EA-9E2F-52FF55DE0F5B}" destId="{F8948BA3-05B4-42B0-A7F7-BCBB240CD0F7}" srcOrd="0" destOrd="0" presId="urn:microsoft.com/office/officeart/2005/8/layout/hierarchy3"/>
    <dgm:cxn modelId="{6D9C1B19-9490-499F-B9AD-E08469616D15}" srcId="{EDB84C91-B44A-4F28-BCAA-ADAA4FC93103}" destId="{8E3C1A8A-CF8B-4E9C-B60F-3059894AE3F1}" srcOrd="0" destOrd="0" parTransId="{AA85C1BD-3EBB-4514-AFEE-B64B65A1E88C}" sibTransId="{751A079E-F7E7-418B-AFF7-C727DD01C62A}"/>
    <dgm:cxn modelId="{06BF1FEC-A2E9-4773-B54D-9449A7663CC6}" srcId="{8E3C1A8A-CF8B-4E9C-B60F-3059894AE3F1}" destId="{043DD751-6333-400E-BD49-A22119B58C95}" srcOrd="0" destOrd="0" parTransId="{3F862FD6-6B2C-4F83-A1E4-0BEB9C12144C}" sibTransId="{A1ACF08B-441D-4ECA-875A-B02C9771048C}"/>
    <dgm:cxn modelId="{7F112846-888C-47DF-B13E-19975DCF8F74}" type="presOf" srcId="{043DD751-6333-400E-BD49-A22119B58C95}" destId="{78420AF8-AF2B-4A24-962D-A58BA01983DA}" srcOrd="0" destOrd="0" presId="urn:microsoft.com/office/officeart/2005/8/layout/hierarchy3"/>
    <dgm:cxn modelId="{D869D17D-5B3C-4DC0-84C5-0E3442364FC9}" srcId="{EDB84C91-B44A-4F28-BCAA-ADAA4FC93103}" destId="{980CE0F8-8654-45B7-A8AF-DC51DC11CEFC}" srcOrd="1" destOrd="0" parTransId="{F5CC0322-28BF-43F2-BA5B-C8E00330305E}" sibTransId="{4B3324BA-39F7-4B10-A71F-20C092A33257}"/>
    <dgm:cxn modelId="{D254E26B-FCDE-4231-A85B-0DE13F05A341}" type="presParOf" srcId="{8888E2B4-781A-4183-B7B8-ECA9B4864C7A}" destId="{E8E13894-CD22-4D9C-8D9B-D1FA34C8FFA2}" srcOrd="0" destOrd="0" presId="urn:microsoft.com/office/officeart/2005/8/layout/hierarchy3"/>
    <dgm:cxn modelId="{8158BD50-4314-4650-BB69-4A4158BFA9B0}" type="presParOf" srcId="{E8E13894-CD22-4D9C-8D9B-D1FA34C8FFA2}" destId="{A2528007-A1EB-405B-852E-A62BF66F4619}" srcOrd="0" destOrd="0" presId="urn:microsoft.com/office/officeart/2005/8/layout/hierarchy3"/>
    <dgm:cxn modelId="{D9525E82-C2FE-4535-A328-07473AFAC8E0}" type="presParOf" srcId="{A2528007-A1EB-405B-852E-A62BF66F4619}" destId="{52E8D07A-CB54-4906-98F2-59C3D78A1E48}" srcOrd="0" destOrd="0" presId="urn:microsoft.com/office/officeart/2005/8/layout/hierarchy3"/>
    <dgm:cxn modelId="{20D77477-EF6D-479F-898C-F7313E7A6F08}" type="presParOf" srcId="{A2528007-A1EB-405B-852E-A62BF66F4619}" destId="{87700963-415F-4B58-8970-EB880DF95CC7}" srcOrd="1" destOrd="0" presId="urn:microsoft.com/office/officeart/2005/8/layout/hierarchy3"/>
    <dgm:cxn modelId="{843DD136-3CBC-41AF-803A-60425EFFFC0B}" type="presParOf" srcId="{E8E13894-CD22-4D9C-8D9B-D1FA34C8FFA2}" destId="{6C7E2EC9-A3CB-4961-801C-E9C16BDC8683}" srcOrd="1" destOrd="0" presId="urn:microsoft.com/office/officeart/2005/8/layout/hierarchy3"/>
    <dgm:cxn modelId="{72FD7471-25A6-4358-85AC-2E531FF4DFBA}" type="presParOf" srcId="{6C7E2EC9-A3CB-4961-801C-E9C16BDC8683}" destId="{19853804-3662-47E9-9A48-FB57EDEEF3A5}" srcOrd="0" destOrd="0" presId="urn:microsoft.com/office/officeart/2005/8/layout/hierarchy3"/>
    <dgm:cxn modelId="{4625EC1C-2E30-4C21-8083-78C0914FAF19}" type="presParOf" srcId="{6C7E2EC9-A3CB-4961-801C-E9C16BDC8683}" destId="{78420AF8-AF2B-4A24-962D-A58BA01983DA}" srcOrd="1" destOrd="0" presId="urn:microsoft.com/office/officeart/2005/8/layout/hierarchy3"/>
    <dgm:cxn modelId="{C527AB44-A7B9-4DFC-A8A6-6A98D826ED13}" type="presParOf" srcId="{8888E2B4-781A-4183-B7B8-ECA9B4864C7A}" destId="{2BEFE463-7084-4DB9-A89F-C66FD86BEE1E}" srcOrd="1" destOrd="0" presId="urn:microsoft.com/office/officeart/2005/8/layout/hierarchy3"/>
    <dgm:cxn modelId="{9691137B-761F-45DF-A1C3-4471A47F50AF}" type="presParOf" srcId="{2BEFE463-7084-4DB9-A89F-C66FD86BEE1E}" destId="{20124ED0-BD14-46EC-8642-184AF4945350}" srcOrd="0" destOrd="0" presId="urn:microsoft.com/office/officeart/2005/8/layout/hierarchy3"/>
    <dgm:cxn modelId="{3633E0C8-B042-45F5-87D9-7A6BBA49B6B1}" type="presParOf" srcId="{20124ED0-BD14-46EC-8642-184AF4945350}" destId="{220D58B5-92F5-4A05-8E71-A52C81E2E687}" srcOrd="0" destOrd="0" presId="urn:microsoft.com/office/officeart/2005/8/layout/hierarchy3"/>
    <dgm:cxn modelId="{84BB33F5-0350-4015-98E2-86FBD1CCCEA6}" type="presParOf" srcId="{20124ED0-BD14-46EC-8642-184AF4945350}" destId="{F110C045-E1F0-4BFE-91C1-77F17F2468B1}" srcOrd="1" destOrd="0" presId="urn:microsoft.com/office/officeart/2005/8/layout/hierarchy3"/>
    <dgm:cxn modelId="{85EFFCF7-313E-43AC-88F2-962DB0804EC0}" type="presParOf" srcId="{2BEFE463-7084-4DB9-A89F-C66FD86BEE1E}" destId="{FD351AE5-7639-4A82-AC96-7536F7C8D8DB}" srcOrd="1" destOrd="0" presId="urn:microsoft.com/office/officeart/2005/8/layout/hierarchy3"/>
    <dgm:cxn modelId="{82FFE693-E393-4B4D-9614-635E9A31C490}" type="presParOf" srcId="{FD351AE5-7639-4A82-AC96-7536F7C8D8DB}" destId="{452D8ABF-BC8E-4784-A944-45B288BD4C79}" srcOrd="0" destOrd="0" presId="urn:microsoft.com/office/officeart/2005/8/layout/hierarchy3"/>
    <dgm:cxn modelId="{6ADF1AE5-B942-43AA-BBDA-D3438942D603}" type="presParOf" srcId="{FD351AE5-7639-4A82-AC96-7536F7C8D8DB}" destId="{F8948BA3-05B4-42B0-A7F7-BCBB240CD0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8D07A-CB54-4906-98F2-59C3D78A1E48}">
      <dsp:nvSpPr>
        <dsp:cNvPr id="0" name=""/>
        <dsp:cNvSpPr/>
      </dsp:nvSpPr>
      <dsp:spPr>
        <a:xfrm>
          <a:off x="3358" y="222143"/>
          <a:ext cx="2640526" cy="8370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1"/>
              </a:solidFill>
            </a:rPr>
            <a:t>Рання профілізація 5-7 кл. </a:t>
          </a:r>
          <a:endParaRPr lang="uk-UA" sz="2000" b="1" kern="1200" dirty="0">
            <a:solidFill>
              <a:schemeClr val="accent1"/>
            </a:solidFill>
          </a:endParaRPr>
        </a:p>
      </dsp:txBody>
      <dsp:txXfrm>
        <a:off x="27873" y="246658"/>
        <a:ext cx="2591496" cy="787980"/>
      </dsp:txXfrm>
    </dsp:sp>
    <dsp:sp modelId="{19853804-3662-47E9-9A48-FB57EDEEF3A5}">
      <dsp:nvSpPr>
        <dsp:cNvPr id="0" name=""/>
        <dsp:cNvSpPr/>
      </dsp:nvSpPr>
      <dsp:spPr>
        <a:xfrm>
          <a:off x="267411" y="1059153"/>
          <a:ext cx="264052" cy="1555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621"/>
              </a:lnTo>
              <a:lnTo>
                <a:pt x="264052" y="1555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20AF8-AF2B-4A24-962D-A58BA01983DA}">
      <dsp:nvSpPr>
        <dsp:cNvPr id="0" name=""/>
        <dsp:cNvSpPr/>
      </dsp:nvSpPr>
      <dsp:spPr>
        <a:xfrm>
          <a:off x="531464" y="1387691"/>
          <a:ext cx="2793930" cy="2454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6">
                  <a:lumMod val="50000"/>
                </a:schemeClr>
              </a:solidFill>
            </a:rPr>
            <a:t>Гуртки при СЮТ Дзержинського району </a:t>
          </a: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авіамоделювання,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автомоделювання, судномоделювання, початкове технічне моделювання, різьблення по дереву, дизайн, ракетомодельний, автотрасове моделювання</a:t>
          </a:r>
          <a:endParaRPr lang="uk-UA" sz="14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3344" y="1459571"/>
        <a:ext cx="2650170" cy="2310406"/>
      </dsp:txXfrm>
    </dsp:sp>
    <dsp:sp modelId="{220D58B5-92F5-4A05-8E71-A52C81E2E687}">
      <dsp:nvSpPr>
        <dsp:cNvPr id="0" name=""/>
        <dsp:cNvSpPr/>
      </dsp:nvSpPr>
      <dsp:spPr>
        <a:xfrm>
          <a:off x="3454927" y="222143"/>
          <a:ext cx="2637714" cy="8418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B050"/>
              </a:solidFill>
            </a:rPr>
            <a:t>Допрофільна підготовка 8-9 кл.               </a:t>
          </a:r>
          <a:endParaRPr lang="uk-UA" sz="2000" b="1" kern="1200" dirty="0">
            <a:solidFill>
              <a:srgbClr val="00B050"/>
            </a:solidFill>
          </a:endParaRPr>
        </a:p>
      </dsp:txBody>
      <dsp:txXfrm>
        <a:off x="3479584" y="246800"/>
        <a:ext cx="2588400" cy="792545"/>
      </dsp:txXfrm>
    </dsp:sp>
    <dsp:sp modelId="{452D8ABF-BC8E-4784-A944-45B288BD4C79}">
      <dsp:nvSpPr>
        <dsp:cNvPr id="0" name=""/>
        <dsp:cNvSpPr/>
      </dsp:nvSpPr>
      <dsp:spPr>
        <a:xfrm>
          <a:off x="3718699" y="1064002"/>
          <a:ext cx="263771" cy="1411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393"/>
              </a:lnTo>
              <a:lnTo>
                <a:pt x="263771" y="1411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48BA3-05B4-42B0-A7F7-BCBB240CD0F7}">
      <dsp:nvSpPr>
        <dsp:cNvPr id="0" name=""/>
        <dsp:cNvSpPr/>
      </dsp:nvSpPr>
      <dsp:spPr>
        <a:xfrm>
          <a:off x="3982470" y="1392540"/>
          <a:ext cx="1687729" cy="2165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6">
                  <a:lumMod val="50000"/>
                </a:schemeClr>
              </a:solidFill>
            </a:rPr>
            <a:t>Факультативи</a:t>
          </a: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: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  - математика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  - фізика   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  - </a:t>
          </a:r>
          <a:r>
            <a:rPr lang="uk-UA" sz="1400" b="1" i="1" kern="1200" dirty="0" smtClean="0">
              <a:solidFill>
                <a:schemeClr val="accent6">
                  <a:lumMod val="50000"/>
                </a:schemeClr>
              </a:solidFill>
            </a:rPr>
            <a:t>креслення   </a:t>
          </a: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   - хімія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accent6">
                  <a:lumMod val="50000"/>
                </a:schemeClr>
              </a:solidFill>
            </a:rPr>
            <a:t>- комп'ютерна    графіка           </a:t>
          </a:r>
          <a:endParaRPr lang="uk-UA" sz="14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31902" y="1441972"/>
        <a:ext cx="1588865" cy="206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152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5710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03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62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09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81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5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58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1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1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706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8707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621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38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04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689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480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6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013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318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773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41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926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742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29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3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3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140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7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8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39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2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8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5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3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9510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26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4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77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4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91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26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06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34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2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1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95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3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95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04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56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15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77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2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4082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8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0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7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0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59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7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33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8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5426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1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00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01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5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7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9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0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66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8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1512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86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66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91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8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7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41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89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6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2601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583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954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9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67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631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3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262A-FA60-44C8-87A0-C3ED37CA4A9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04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61A4-9D35-40A6-A560-3812A2DA139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82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9FC-DF2E-4AA7-A344-06E7602D99E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24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B63B-D1B6-4584-9893-725E7F0452A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8603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BD6E-0729-4E97-8568-8DD09171DBB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3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275A-0427-4414-8115-5D1991E8236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78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AB86-9C89-47A9-9663-62199E15A9B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3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695E-30E3-4C6F-BB70-840FA59B5C2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57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55C-B33C-4489-B2B8-32013BAD5C33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12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4E7-0E59-4BA2-8D4D-6A1EE7BDF8B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04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18A-6993-4950-92BD-FC2CBBBBC5D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50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C563-F455-492B-96C5-7C1EE3C7DBA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9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212-3042-4522-97A5-E18F48CED8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62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5AD-0ABF-4DC1-AB49-67C2F66EB75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2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BBCD-3C8E-44EF-8AB3-DAF3B18BD9B0}" type="datetimeFigureOut">
              <a:rPr lang="uk-UA" smtClean="0"/>
              <a:t>04.04.2013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D457-AE6E-4BEA-B07D-BE6D133546B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9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384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2869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772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4537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061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968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5142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uk-UA" dirty="0">
                    <a:solidFill>
                      <a:srgbClr val="EAEAE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EAEAE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1CBD8-3648-4AAE-AF3B-0760ED5DE1D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AEAEA"/>
              </a:solidFill>
            </a:endParaRPr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7798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ороль1 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9631"/>
            <a:ext cx="5040560" cy="378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80528" y="-171400"/>
            <a:ext cx="885698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Втілення в життя регіонального проекту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«Новій Дніпропетровщині – новий стандарт освіти»</a:t>
            </a:r>
            <a:endParaRPr lang="uk-UA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роботи ЗНЗ та ПНЗ щодо отримання  допрофесійної та початкової професійної освіти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суб’єктів навчально-наукового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комплексу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В.Король,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заступник директора з НВР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НТМЛ № 16 м. Кривого Рогу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08888" cy="1143000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  <a:t>Співпраця НТМЛ № 16 </a:t>
            </a:r>
            <a:b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</a:br>
            <a: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  <a:t>з суб'єктами комплексу</a:t>
            </a:r>
            <a:r>
              <a:rPr lang="en-US" sz="2800" dirty="0" smtClean="0">
                <a:solidFill>
                  <a:srgbClr val="66FFCC"/>
                </a:solidFill>
                <a:latin typeface="Times New Roman" pitchFamily="18" charset="0"/>
              </a:rPr>
              <a:t> </a:t>
            </a:r>
            <a: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  <a:t>та іншими установами</a:t>
            </a:r>
            <a:endParaRPr lang="ru-RU" sz="2800" dirty="0" smtClean="0">
              <a:solidFill>
                <a:srgbClr val="66FFCC"/>
              </a:solidFill>
              <a:latin typeface="Times New Roman" pitchFamily="18" charset="0"/>
            </a:endParaRPr>
          </a:p>
        </p:txBody>
      </p:sp>
      <p:pic>
        <p:nvPicPr>
          <p:cNvPr id="11267" name="Picture 4" descr="сканирование0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141663"/>
            <a:ext cx="2987675" cy="2027237"/>
          </a:xfr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5" descr="сканирование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2916237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сканирование0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2878138" cy="2001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7" descr="1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96202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2" name="Picture 8" descr="сканирование0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52513"/>
            <a:ext cx="28067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сканирование00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1944687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сканирование00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9713"/>
            <a:ext cx="18669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сканирование0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78438"/>
            <a:ext cx="22875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сканирование00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68913"/>
            <a:ext cx="2305050" cy="1589087"/>
          </a:xfrm>
          <a:prstGeom prst="rect">
            <a:avLst/>
          </a:prstGeom>
          <a:noFill/>
          <a:ln w="9525">
            <a:solidFill>
              <a:srgbClr val="9436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1237"/>
            <a:ext cx="5724525" cy="76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sz="1600" b="1" dirty="0" smtClean="0">
                <a:solidFill>
                  <a:srgbClr val="00FFCC"/>
                </a:solidFill>
                <a:effectLst/>
                <a:latin typeface="Times New Roman" pitchFamily="18" charset="0"/>
              </a:rPr>
              <a:t>Моніторинг профілів НТМЛ № 16</a:t>
            </a:r>
            <a:br>
              <a:rPr lang="uk-UA" sz="1600" b="1" dirty="0" smtClean="0">
                <a:solidFill>
                  <a:srgbClr val="00FFCC"/>
                </a:solidFill>
                <a:effectLst/>
                <a:latin typeface="Times New Roman" pitchFamily="18" charset="0"/>
              </a:rPr>
            </a:br>
            <a:r>
              <a:rPr lang="uk-UA" sz="1600" b="1" dirty="0" smtClean="0">
                <a:solidFill>
                  <a:srgbClr val="00FFCC"/>
                </a:solidFill>
                <a:effectLst/>
                <a:latin typeface="Times New Roman" pitchFamily="18" charset="0"/>
              </a:rPr>
              <a:t>та їх матеріально-технічного забезпечення</a:t>
            </a:r>
            <a:r>
              <a:rPr lang="uk-UA" sz="1600" b="1" dirty="0" smtClean="0">
                <a:solidFill>
                  <a:srgbClr val="00FFCC"/>
                </a:solidFill>
                <a:effectLst/>
              </a:rPr>
              <a:t/>
            </a:r>
            <a:br>
              <a:rPr lang="uk-UA" sz="1600" b="1" dirty="0" smtClean="0">
                <a:solidFill>
                  <a:srgbClr val="00FFCC"/>
                </a:solidFill>
                <a:effectLst/>
              </a:rPr>
            </a:br>
            <a:endParaRPr lang="ru-RU" sz="1600" b="1" dirty="0" smtClean="0">
              <a:solidFill>
                <a:srgbClr val="00FFCC"/>
              </a:solidFill>
              <a:effectLst/>
            </a:endParaRPr>
          </a:p>
        </p:txBody>
      </p:sp>
      <p:graphicFrame>
        <p:nvGraphicFramePr>
          <p:cNvPr id="44119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350641"/>
              </p:ext>
            </p:extLst>
          </p:nvPr>
        </p:nvGraphicFramePr>
        <p:xfrm>
          <a:off x="179388" y="620688"/>
          <a:ext cx="8964612" cy="2550535"/>
        </p:xfrm>
        <a:graphic>
          <a:graphicData uri="http://schemas.openxmlformats.org/drawingml/2006/table">
            <a:tbl>
              <a:tblPr/>
              <a:tblGrid>
                <a:gridCol w="307605"/>
                <a:gridCol w="776934"/>
                <a:gridCol w="2746983"/>
                <a:gridCol w="2241320"/>
                <a:gridCol w="2891770"/>
              </a:tblGrid>
              <a:tr h="370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Профіль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Власна база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Б</a:t>
                      </a: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аза інших закладів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2004-2005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Технічний, 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технологічний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Каб. інформатики, математики, фізики, хімії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Лабораторії, мультимедійний кабінет металургійної академії, лабораторії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ККХТ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2005-2006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Технічний, 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технологічний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Бібліотека,  каб. трудового навчання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МНВК Дзержинського р-ну,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2006-2007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технологічний,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фізико-математичний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Каб. профорієнтації,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Каб. математики, фізики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СЮТ Дзержинського району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20942"/>
              </p:ext>
            </p:extLst>
          </p:nvPr>
        </p:nvGraphicFramePr>
        <p:xfrm>
          <a:off x="179388" y="3140969"/>
          <a:ext cx="8964612" cy="2520279"/>
        </p:xfrm>
        <a:graphic>
          <a:graphicData uri="http://schemas.openxmlformats.org/drawingml/2006/table">
            <a:tbl>
              <a:tblPr/>
              <a:tblGrid>
                <a:gridCol w="287753"/>
                <a:gridCol w="788108"/>
                <a:gridCol w="2725008"/>
                <a:gridCol w="2223390"/>
                <a:gridCol w="2940353"/>
              </a:tblGrid>
              <a:tr h="4955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2007-2008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Фізико-математичний,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технологічний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 2007р.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4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Технологічний,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фізико-математичний,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природничий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Центрально-міський ліцей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Природничий,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фізико-математичний,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DB2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інформаційно-технологічний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DB2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Каб. географії, мультимедійний каб.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DB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Каб. інформатики, конференційний зал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Ц-М р-ну,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2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4605"/>
              </p:ext>
            </p:extLst>
          </p:nvPr>
        </p:nvGraphicFramePr>
        <p:xfrm>
          <a:off x="179950" y="5716864"/>
          <a:ext cx="8964613" cy="1078992"/>
        </p:xfrm>
        <a:graphic>
          <a:graphicData uri="http://schemas.openxmlformats.org/drawingml/2006/table">
            <a:tbl>
              <a:tblPr/>
              <a:tblGrid>
                <a:gridCol w="294825"/>
                <a:gridCol w="881234"/>
                <a:gridCol w="2640490"/>
                <a:gridCol w="2232247"/>
                <a:gridCol w="2915817"/>
              </a:tblGrid>
              <a:tr h="434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DB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мультимедійний каб.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Ц-М р-ну,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DB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мультимедійний каб.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Ц-М р-ну,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26059" y="2736821"/>
            <a:ext cx="1584176" cy="289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871628" y="2698319"/>
            <a:ext cx="1584176" cy="29523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591436" y="2682492"/>
            <a:ext cx="1700644" cy="29523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432394" y="2731421"/>
            <a:ext cx="1820341" cy="29523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6456456" y="1587549"/>
            <a:ext cx="1592560" cy="3240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807027" y="1623582"/>
            <a:ext cx="1592560" cy="3240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690667" y="1623582"/>
            <a:ext cx="1592560" cy="3240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890599" y="1623582"/>
            <a:ext cx="1592560" cy="3240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528" y="2054637"/>
            <a:ext cx="15697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1628" y="2051988"/>
            <a:ext cx="15251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5-7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1436" y="2054637"/>
            <a:ext cx="17006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8-9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4628" y="2064772"/>
            <a:ext cx="18481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3295" y="2054637"/>
            <a:ext cx="1711752" cy="3631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Технічні спеціальності ВНЗ</a:t>
            </a:r>
          </a:p>
          <a:p>
            <a:pPr algn="ctr"/>
            <a:endParaRPr lang="uk-UA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059" y="2996952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Трудове навчання</a:t>
            </a:r>
          </a:p>
          <a:p>
            <a:pPr algn="ctr"/>
            <a:endPara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Початкове технічне моделювання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2566" y="2817247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285750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технічної праці;</a:t>
            </a:r>
          </a:p>
          <a:p>
            <a:pPr marL="92075">
              <a:buAutoNum type="arabicParenR"/>
            </a:pPr>
            <a:endPara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285750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Гуртки технічного спрямування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446" y="2807741"/>
            <a:ext cx="1741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63" indent="-285750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Трудове навчання</a:t>
            </a:r>
          </a:p>
          <a:p>
            <a:pPr marL="373063" indent="-285750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Гуртки технічного спрямуван-</a:t>
            </a:r>
          </a:p>
          <a:p>
            <a:pPr marL="87313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ня</a:t>
            </a:r>
          </a:p>
          <a:p>
            <a:pPr marL="373063" indent="-285750">
              <a:buFont typeface="Wingdings" pitchFamily="2" charset="2"/>
              <a:buChar char="q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Факультативи:</a:t>
            </a:r>
          </a:p>
          <a:p>
            <a:pPr marL="87313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креслення;</a:t>
            </a:r>
          </a:p>
          <a:p>
            <a:pPr marL="87313">
              <a:buFontTx/>
              <a:buChar char="-"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омп'ютерна графіка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2396" y="2753206"/>
            <a:ext cx="15587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63" indent="-285750">
              <a:buFont typeface="Wingdings" pitchFamily="2" charset="2"/>
              <a:buChar char="q"/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Початкова професійна освіта за спеціальностями;</a:t>
            </a:r>
          </a:p>
          <a:p>
            <a:pPr marL="373063" indent="-285750">
              <a:buFont typeface="Wingdings" pitchFamily="2" charset="2"/>
              <a:buChar char="q"/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Факультативи: - креслення</a:t>
            </a: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основи технічної творчості;основи комп'ютерної градації)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7834" y="202554"/>
            <a:ext cx="654833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Безперервна технічна освіта</a:t>
            </a:r>
          </a:p>
          <a:p>
            <a:pPr algn="ctr"/>
            <a:r>
              <a:rPr lang="uk-UA" sz="2800" b="1" cap="none" spc="0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НТМЛ № 16 у співпраці з суб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cap="none" spc="0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єктами</a:t>
            </a:r>
          </a:p>
          <a:p>
            <a:pPr algn="ctr"/>
            <a:r>
              <a:rPr lang="uk-UA" sz="2800" b="1" cap="none" spc="0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Комплексу</a:t>
            </a:r>
            <a:endParaRPr lang="ru-RU" sz="2800" b="1" cap="none" spc="0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3295" y="2068597"/>
            <a:ext cx="17087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ВНЗ</a:t>
            </a:r>
          </a:p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528" y="5610929"/>
            <a:ext cx="156970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НТМЛ №16,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СЮТ</a:t>
            </a:r>
          </a:p>
          <a:p>
            <a:pPr algn="ctr"/>
            <a:endParaRPr lang="uk-UA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0070" y="5619078"/>
            <a:ext cx="18226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Ц-М МНВО КМІ ДВНЗ КНУ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3307" y="5619078"/>
            <a:ext cx="16887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uk-UA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НТМЛ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№16,</a:t>
            </a:r>
          </a:p>
          <a:p>
            <a:pPr lvl="0"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СЮТ</a:t>
            </a:r>
          </a:p>
          <a:p>
            <a:pPr lvl="0" algn="ctr"/>
            <a:endParaRPr lang="uk-UA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1628" y="5599356"/>
            <a:ext cx="158650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uk-UA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НТМЛ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№16,</a:t>
            </a:r>
          </a:p>
          <a:p>
            <a:pPr lvl="0"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СЮТ</a:t>
            </a:r>
          </a:p>
          <a:p>
            <a:pPr lvl="0" algn="ctr"/>
            <a:endParaRPr lang="uk-UA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 співпраці НТМЛ № 16 і СЮТ </a:t>
            </a:r>
            <a:endParaRPr lang="uk-UA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412776"/>
            <a:ext cx="3168352" cy="52565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підготовка школярів до свідомого вибору професії;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B050"/>
                </a:solidFill>
              </a:rPr>
              <a:t>п</a:t>
            </a:r>
            <a:r>
              <a:rPr lang="uk-UA" dirty="0" smtClean="0">
                <a:solidFill>
                  <a:srgbClr val="00B050"/>
                </a:solidFill>
              </a:rPr>
              <a:t>рофорієнтаційна діяльність;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сихолого-педагогічний супровід професійного самовизначення;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B050"/>
                </a:solidFill>
              </a:rPr>
              <a:t>м</a:t>
            </a:r>
            <a:r>
              <a:rPr lang="uk-UA" dirty="0" smtClean="0">
                <a:solidFill>
                  <a:srgbClr val="00B050"/>
                </a:solidFill>
              </a:rPr>
              <a:t>одернізація освітнього процесу;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2060"/>
                </a:solidFill>
              </a:rPr>
              <a:t>з</a:t>
            </a:r>
            <a:r>
              <a:rPr lang="uk-UA" dirty="0" smtClean="0">
                <a:solidFill>
                  <a:srgbClr val="002060"/>
                </a:solidFill>
              </a:rPr>
              <a:t>абезпечення профільного навчання;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B050"/>
                </a:solidFill>
              </a:rPr>
              <a:t>с</a:t>
            </a:r>
            <a:r>
              <a:rPr lang="uk-UA" dirty="0" smtClean="0">
                <a:solidFill>
                  <a:srgbClr val="00B050"/>
                </a:solidFill>
              </a:rPr>
              <a:t>творення єдиного інформаційного середовища;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2060"/>
                </a:solidFill>
              </a:rPr>
              <a:t>о</a:t>
            </a:r>
            <a:r>
              <a:rPr lang="uk-UA" dirty="0" smtClean="0">
                <a:solidFill>
                  <a:srgbClr val="002060"/>
                </a:solidFill>
              </a:rPr>
              <a:t>новлення змісту освіти;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B050"/>
                </a:solidFill>
              </a:rPr>
              <a:t>Використання ресурсів партнерів 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2050" name="Picture 2" descr="E:\сш-16 мет\2004-07 (Лип)\сканирование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" y="1412776"/>
            <a:ext cx="271742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ш-16 мет\2004-07 (Лип)\сканирование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7679"/>
            <a:ext cx="2916808" cy="2015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ш-16 мет\2004-07 (Лип)\сканирование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5" y="4046252"/>
            <a:ext cx="2647799" cy="184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ш-16 мет\2004-07 (Лип)\сканирование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33" y="4046252"/>
            <a:ext cx="2734551" cy="184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учнів НТМЛ № 16, </a:t>
            </a:r>
            <a:b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зайнятих у гуртках технічного напряму </a:t>
            </a:r>
            <a:b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СЮТ Дзержинського району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09670"/>
              </p:ext>
            </p:extLst>
          </p:nvPr>
        </p:nvGraphicFramePr>
        <p:xfrm>
          <a:off x="107505" y="1628800"/>
          <a:ext cx="8928989" cy="439248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84175"/>
                <a:gridCol w="504056"/>
                <a:gridCol w="576444"/>
                <a:gridCol w="607402"/>
                <a:gridCol w="607992"/>
                <a:gridCol w="504892"/>
                <a:gridCol w="504892"/>
                <a:gridCol w="504892"/>
                <a:gridCol w="504892"/>
                <a:gridCol w="504892"/>
                <a:gridCol w="504892"/>
                <a:gridCol w="504892"/>
                <a:gridCol w="504892"/>
                <a:gridCol w="504892"/>
                <a:gridCol w="504892"/>
              </a:tblGrid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uk-UA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гуртки СЮТ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2001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2002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2003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2004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2005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2006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2008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2011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авіамодельний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судномодельний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18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18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автомодельний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73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початкове технічне моделювання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18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18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дизайн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ракетомодельний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-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49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автотрасове моделювання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8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49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різьблення подереву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  <a:tr h="38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разом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34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46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57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51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74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75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82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80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99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111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143</a:t>
                      </a:r>
                      <a:endParaRPr lang="uk-U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773113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2988" y="15875"/>
            <a:ext cx="6635750" cy="1006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Етапи створення інноваційного закладу освіти – Криворізького науково-технічного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металургійного ліцею № 16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575" y="1196975"/>
            <a:ext cx="2879725" cy="812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262637"/>
                </a:solidFill>
                <a:cs typeface="Arial" charset="0"/>
              </a:rPr>
              <a:t>Вихідна позиція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262637"/>
                </a:solidFill>
                <a:cs typeface="Arial" charset="0"/>
              </a:rPr>
              <a:t> для розвитку закладу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262637"/>
                </a:solidFill>
                <a:cs typeface="Arial" charset="0"/>
              </a:rPr>
              <a:t> на більш високому рівні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6013" y="2060575"/>
            <a:ext cx="2374900" cy="4318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EAEAEA">
                    <a:lumMod val="10000"/>
                  </a:srgbClr>
                </a:solidFill>
              </a:rPr>
              <a:t>Внутрішні чинники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1500" y="2060575"/>
            <a:ext cx="2447925" cy="4318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EAEAEA">
                    <a:lumMod val="10000"/>
                  </a:srgbClr>
                </a:solidFill>
              </a:rPr>
              <a:t>Зовнішні чинники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2636838"/>
            <a:ext cx="4465637" cy="2952750"/>
          </a:xfrm>
          <a:prstGeom prst="roundRect">
            <a:avLst/>
          </a:prstGeom>
          <a:solidFill>
            <a:srgbClr val="99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Зміни в мотиваційній сфері сімей учнів;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0C5223"/>
                </a:solidFill>
                <a:latin typeface="Times New Roman" pitchFamily="18" charset="0"/>
                <a:cs typeface="Arial" charset="0"/>
              </a:rPr>
              <a:t>Досвід роботи закладу з профільного навчання з 1992 р.;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Постійний інтерес учнів з інших районів міста до профільного навчання в           НТМЛ № 16;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0C5223"/>
                </a:solidFill>
                <a:latin typeface="Times New Roman" pitchFamily="18" charset="0"/>
                <a:cs typeface="Arial" charset="0"/>
              </a:rPr>
              <a:t>Високий відсоток соціальної спадковості серед учнів школи (30 %  з сімей і родів «Криворіжстальців»);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Протягом 1992-2002 рр. майже половина випускників, що вступили до ВНЗ, обрали технічні спеціальності.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363" y="2708275"/>
            <a:ext cx="4068762" cy="2663825"/>
          </a:xfrm>
          <a:prstGeom prst="roundRect">
            <a:avLst/>
          </a:prstGeom>
          <a:solidFill>
            <a:srgbClr val="99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262637"/>
                </a:solidFill>
                <a:latin typeface="Times New Roman" pitchFamily="18" charset="0"/>
                <a:cs typeface="Arial" charset="0"/>
              </a:rPr>
              <a:t>Територіально вигідне розташування поряд з КМК «Криворіжсталь»;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rgbClr val="262637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262637"/>
                </a:solidFill>
                <a:latin typeface="Times New Roman" pitchFamily="18" charset="0"/>
                <a:cs typeface="Arial" charset="0"/>
              </a:rPr>
              <a:t> Територіально вигідне розташування поряд з КМФ НМетАУ;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rgbClr val="262637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400" b="1" dirty="0">
                <a:solidFill>
                  <a:srgbClr val="262637"/>
                </a:solidFill>
                <a:latin typeface="Times New Roman" pitchFamily="18" charset="0"/>
                <a:cs typeface="Arial" charset="0"/>
              </a:rPr>
              <a:t> Потреба міста у фахівцях технічних спеціальностей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262637"/>
                </a:solidFill>
                <a:latin typeface="Times New Roman" pitchFamily="18" charset="0"/>
                <a:cs typeface="Arial" charset="0"/>
              </a:rPr>
              <a:t>       (за даними Центру зайнятості)</a:t>
            </a:r>
          </a:p>
        </p:txBody>
      </p:sp>
      <p:sp>
        <p:nvSpPr>
          <p:cNvPr id="6" name="Правая фигурная скобка 5"/>
          <p:cNvSpPr>
            <a:spLocks/>
          </p:cNvSpPr>
          <p:nvPr/>
        </p:nvSpPr>
        <p:spPr bwMode="auto">
          <a:xfrm rot="5400000">
            <a:off x="4535487" y="2097088"/>
            <a:ext cx="504825" cy="7632700"/>
          </a:xfrm>
          <a:prstGeom prst="rightBrace">
            <a:avLst>
              <a:gd name="adj1" fmla="val 8330"/>
              <a:gd name="adj2" fmla="val 50000"/>
            </a:avLst>
          </a:prstGeom>
          <a:noFill/>
          <a:ln w="38100" algn="ctr">
            <a:solidFill>
              <a:srgbClr val="B8B8CA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7" name="Скругленный прямоугольник 7"/>
          <p:cNvSpPr/>
          <p:nvPr/>
        </p:nvSpPr>
        <p:spPr>
          <a:xfrm>
            <a:off x="1692275" y="6092825"/>
            <a:ext cx="5832475" cy="62071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2001-2002 н. р. - прийняття управлінського рішення щодо реорганізації школи в ліцей</a:t>
            </a:r>
          </a:p>
        </p:txBody>
      </p:sp>
    </p:spTree>
    <p:extLst>
      <p:ext uri="{BB962C8B-B14F-4D97-AF65-F5344CB8AC3E}">
        <p14:creationId xmlns:p14="http://schemas.microsoft.com/office/powerpoint/2010/main" val="2307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sz="2000" b="1" i="1" dirty="0" smtClean="0">
                <a:solidFill>
                  <a:srgbClr val="CC0066"/>
                </a:solidFill>
                <a:effectLst/>
              </a:rPr>
              <a:t>                                     </a:t>
            </a:r>
            <a:r>
              <a:rPr lang="uk-UA" sz="2400" b="1" i="1" dirty="0" smtClean="0">
                <a:solidFill>
                  <a:srgbClr val="66FFCC"/>
                </a:solidFill>
                <a:effectLst/>
                <a:latin typeface="Times New Roman" pitchFamily="18" charset="0"/>
              </a:rPr>
              <a:t>Етапи розвитку НТМЛ № 16</a:t>
            </a:r>
            <a:endParaRPr lang="ru-RU" sz="2400" b="1" i="1" dirty="0" smtClean="0">
              <a:solidFill>
                <a:srgbClr val="66FFCC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83652"/>
              </p:ext>
            </p:extLst>
          </p:nvPr>
        </p:nvGraphicFramePr>
        <p:xfrm>
          <a:off x="179388" y="404813"/>
          <a:ext cx="8713787" cy="6373051"/>
        </p:xfrm>
        <a:graphic>
          <a:graphicData uri="http://schemas.openxmlformats.org/drawingml/2006/table">
            <a:tbl>
              <a:tblPr/>
              <a:tblGrid>
                <a:gridCol w="1728787"/>
                <a:gridCol w="3270250"/>
                <a:gridCol w="371475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Arial" charset="0"/>
                        </a:rPr>
                        <a:t>Етапи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Arial" charset="0"/>
                        </a:rPr>
                        <a:t>Зміст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Arial" charset="0"/>
                        </a:rPr>
                        <a:t>Форма узагальнення досвіду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Arial" charset="0"/>
                        </a:rPr>
                        <a:t>й поширення інновацій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(підготовчо-організаційний)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2001-2002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2002-2003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Управлінський, педагогічний  аналіз моменту,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прийняття управлінського рішення щодо реорганізації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Районний семінар керівників освітніх закладів (2002р.)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(реорганізацій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ний)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2003-2004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Здійснення реорганізації школи в науково-технічний металургійнийліцей№16(наказ Управління комун. власності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м. Кривого рогу №137 ум від 17.09.2003)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Документаційна папка реорганізації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3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(становлення)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2004-2005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2005-2006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Входження до складу навчально-наукового комплексу при Національній металургійній академії України(наказ МОН України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№ 671 від 20.08.2004р.)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1. Міський семінар з питань профільного навчання(2004)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2. Участь у виставці “Сучасна освіта в Україні” (2004,2005-2 дипломи учасників, внесення до каталогу)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3. Досвід «Адаптаційна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</a:rPr>
                        <a:t>система методичної роботи в закладі нового типу - ліцеї»  внесено до каталогу «Освітянська спадщина Придніпров’я», 2005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6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09678"/>
              </p:ext>
            </p:extLst>
          </p:nvPr>
        </p:nvGraphicFramePr>
        <p:xfrm>
          <a:off x="0" y="26728"/>
          <a:ext cx="9144000" cy="7050612"/>
        </p:xfrm>
        <a:graphic>
          <a:graphicData uri="http://schemas.openxmlformats.org/drawingml/2006/table">
            <a:tbl>
              <a:tblPr/>
              <a:tblGrid>
                <a:gridCol w="1688895"/>
                <a:gridCol w="2508245"/>
                <a:gridCol w="4946860"/>
              </a:tblGrid>
              <a:tr h="4085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Arial" charset="0"/>
                        </a:rPr>
                        <a:t>Етапи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Arial" charset="0"/>
                        </a:rPr>
                        <a:t>Зміст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Arial" charset="0"/>
                        </a:rPr>
                        <a:t>Форма узагальнення досвіду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Arial" charset="0"/>
                        </a:rPr>
                        <a:t>й поширення інновації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(формуючий)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2006-2007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2007-2008,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2008-2009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Формування системи профільного навчання в розрізі  «Допрофільна підготовка-профільне навчання  в ліцеї – ВНЗ»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1. Районний семінар для ЗД з НВР «Шляхи організації профільного навчання в інноваційному закладі освіти», 2006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2. Участь у виставці «Сучасна освіта в Україні» 2006,2007,2008.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3.  Участь в обласному конкурсі на кращу модель організації профільного навчання – призове місце, 2006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4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(моделюючий)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2009-2010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Створення моделі профільного навчання в ліцеї.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Державна атестація навчального закладу.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Посилення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PR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з метою підтримання іміджу навчального закладу в соціумі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1.Участь у виставці «Сучасна освіта в Україні»  Київ, 2009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2.  Наказ №34 від 25.01.10, Матеріали атестаційної експертизи  КНТМЛ №16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3.Виступи вчителів на міських, обласній конференції.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4. Участь 8 вчителів у обласній виставці “Пед.здобутки”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    (4 – викладачі проф. предметів)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5. 2011- районний семінар для ЗД з НВР «Паблік рилейшнз сучасної школи. ІКТ на службі менеджерів освіти»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0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VI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(підсумковий)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Управлінський аналіз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10-літнього циклу упровадження профільного навчання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2011-2012- публікації досвіду ліцею  у фахових виданнях.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2. Міський семінар з профорієнтації( 30.11.12)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3. Науково-практична конференція за підсумками    10-літньго циклу упровадження профільного навчання.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</a:rPr>
                        <a:t>4. Участь в обласному семінарі (04.04.13)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852488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  <a:t>Зв'язки НТМЛ № 16 </a:t>
            </a:r>
            <a:b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</a:br>
            <a:r>
              <a:rPr lang="uk-UA" sz="2800" dirty="0" smtClean="0">
                <a:solidFill>
                  <a:srgbClr val="66FFCC"/>
                </a:solidFill>
                <a:latin typeface="Times New Roman" pitchFamily="18" charset="0"/>
              </a:rPr>
              <a:t>з суб'єктами Комплексу</a:t>
            </a:r>
            <a:endParaRPr lang="ru-RU" sz="2800" dirty="0" smtClean="0">
              <a:solidFill>
                <a:srgbClr val="66FFCC"/>
              </a:solidFill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2138" y="3500438"/>
            <a:ext cx="2519362" cy="6492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НТМЛ № 16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088" y="1196975"/>
            <a:ext cx="1657350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Саксаганський природничо-науковий л</a:t>
            </a: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іцей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3" y="981075"/>
            <a:ext cx="1584325" cy="1079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металургійний факультет НМетАУ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25" y="4437063"/>
            <a:ext cx="2087563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Український заочний політехнічний технікум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25" y="836613"/>
            <a:ext cx="1871663" cy="1800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інститут Кременчуцького університету економіки, нових технологій та управління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663" y="3500438"/>
            <a:ext cx="1836737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коксохімічний технікум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2708275"/>
            <a:ext cx="18367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технікум НМетАУ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313" y="981075"/>
            <a:ext cx="1728787" cy="115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Національна металургійна академія України (НМетАУ)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0338" y="5445125"/>
            <a:ext cx="1511300" cy="115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професійний транспортно-металургійний ліцей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688" y="5373688"/>
            <a:ext cx="1584325" cy="719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Професійно-технічне училище № 45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00563" y="5445125"/>
            <a:ext cx="1655762" cy="1079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професійний гірничо-металургійний ліцей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188" y="4437063"/>
            <a:ext cx="2016125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міський методичний центр профтехосвіти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0113" y="5373688"/>
            <a:ext cx="1584325" cy="935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Криворізький професійний ліцей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650" y="3213100"/>
            <a:ext cx="1655763" cy="115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EAEAEA">
                    <a:lumMod val="10000"/>
                  </a:srgbClr>
                </a:solidFill>
              </a:rPr>
              <a:t>Центр підготовки і перепідготовки робітничих кадрів № 1</a:t>
            </a:r>
            <a:endParaRPr lang="ru-RU" sz="1400" b="1" dirty="0">
              <a:ln w="50800"/>
              <a:solidFill>
                <a:srgbClr val="EAEAEA">
                  <a:lumMod val="10000"/>
                </a:srgb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4213" y="2205038"/>
            <a:ext cx="1655762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ln w="50800"/>
                <a:solidFill>
                  <a:srgbClr val="FF0000"/>
                </a:solidFill>
              </a:rPr>
              <a:t>СЮТ Дзержинського району </a:t>
            </a:r>
            <a:endParaRPr lang="ru-RU" sz="1400" b="1" dirty="0">
              <a:ln w="50800"/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859338" y="2205038"/>
            <a:ext cx="217487" cy="1152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708400" y="2205038"/>
            <a:ext cx="287338" cy="1079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484438" y="2133600"/>
            <a:ext cx="1150937" cy="11509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484438" y="2852738"/>
            <a:ext cx="64770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555875" y="3789363"/>
            <a:ext cx="43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3"/>
          </p:cNvCxnSpPr>
          <p:nvPr/>
        </p:nvCxnSpPr>
        <p:spPr>
          <a:xfrm flipH="1">
            <a:off x="2676525" y="4365625"/>
            <a:ext cx="815975" cy="5508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627313" y="4437063"/>
            <a:ext cx="1296987" cy="936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924300" y="4365625"/>
            <a:ext cx="287338" cy="935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87900" y="4365625"/>
            <a:ext cx="431800" cy="1008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508625" y="4365625"/>
            <a:ext cx="863600" cy="11509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795963" y="4005263"/>
            <a:ext cx="431800" cy="647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795963" y="3789363"/>
            <a:ext cx="5048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435600" y="3141663"/>
            <a:ext cx="865188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148263" y="2060575"/>
            <a:ext cx="1152525" cy="12969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124075" y="0"/>
            <a:ext cx="4824413" cy="9255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CC0066"/>
                </a:solidFill>
                <a:latin typeface="Arial Black" pitchFamily="34" charset="0"/>
                <a:cs typeface="Arial" charset="0"/>
              </a:rPr>
              <a:t>Модель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CC0066"/>
                </a:solidFill>
                <a:latin typeface="Arial Black" pitchFamily="34" charset="0"/>
                <a:cs typeface="Arial" charset="0"/>
              </a:rPr>
              <a:t> профільного навчання НТМЛ №16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CC0066"/>
                </a:solidFill>
                <a:latin typeface="Arial Black" pitchFamily="34" charset="0"/>
                <a:cs typeface="Arial" charset="0"/>
              </a:rPr>
              <a:t>на 2012-2013 н. р.</a:t>
            </a:r>
            <a:endParaRPr lang="ru-RU" b="1" i="1" dirty="0">
              <a:solidFill>
                <a:srgbClr val="CC0066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13787" cy="6508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Структурній підрозділ навчально-наукового комплексу при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Металургійному інституті ДВНЗ КТУ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3384550" cy="10795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2902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0066"/>
                </a:solidFill>
                <a:latin typeface="Arial Black" pitchFamily="34" charset="0"/>
                <a:cs typeface="Arial" charset="0"/>
              </a:rPr>
              <a:t>Внутрішньошкільна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0066"/>
                </a:solidFill>
                <a:latin typeface="Arial Black" pitchFamily="34" charset="0"/>
                <a:cs typeface="Arial" charset="0"/>
              </a:rPr>
              <a:t>профілізація</a:t>
            </a:r>
            <a:endParaRPr lang="ru-RU" b="1" dirty="0">
              <a:solidFill>
                <a:srgbClr val="000066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11638" y="1989138"/>
            <a:ext cx="4464050" cy="10795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53333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CC3300"/>
                </a:solidFill>
                <a:latin typeface="Arial Black" pitchFamily="34" charset="0"/>
                <a:cs typeface="Arial" charset="0"/>
              </a:rPr>
              <a:t>Зовнішня профілізація</a:t>
            </a:r>
            <a:endParaRPr lang="ru-RU" b="1" dirty="0">
              <a:solidFill>
                <a:srgbClr val="CC3300"/>
              </a:solidFill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(інтеграція профільного навчання з початковим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професійним навчанням на базі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Центрально-міського МНВО)</a:t>
            </a:r>
            <a:endParaRPr lang="ru-RU" sz="1400" b="1" dirty="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4213" y="3213100"/>
            <a:ext cx="7916862" cy="431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3300"/>
                </a:solidFill>
                <a:latin typeface="Arial Black" pitchFamily="34" charset="0"/>
                <a:cs typeface="Arial" charset="0"/>
              </a:rPr>
              <a:t>Технологічний напрям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4067175" cy="6477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99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336600"/>
                </a:solidFill>
                <a:latin typeface="Times New Roman" pitchFamily="18" charset="0"/>
                <a:cs typeface="Arial" charset="0"/>
              </a:rPr>
              <a:t>Інформаційно-технологічний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336600"/>
                </a:solidFill>
                <a:latin typeface="Times New Roman" pitchFamily="18" charset="0"/>
                <a:cs typeface="Arial" charset="0"/>
              </a:rPr>
              <a:t>профіль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292725" y="4005263"/>
            <a:ext cx="3222625" cy="6508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99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336600"/>
                </a:solidFill>
                <a:latin typeface="Times New Roman" pitchFamily="18" charset="0"/>
                <a:cs typeface="Arial" charset="0"/>
              </a:rPr>
              <a:t>Технологічний профіль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solidFill>
                <a:srgbClr val="33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3382962" cy="2031325"/>
          </a:xfrm>
          <a:prstGeom prst="rect">
            <a:avLst/>
          </a:prstGeom>
          <a:gradFill rotWithShape="1">
            <a:gsLst>
              <a:gs pos="0">
                <a:srgbClr val="0000FF">
                  <a:alpha val="67999"/>
                </a:srgbClr>
              </a:gs>
              <a:gs pos="50000">
                <a:srgbClr val="DDDDDD"/>
              </a:gs>
              <a:gs pos="100000">
                <a:srgbClr val="0000FF">
                  <a:alpha val="6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000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фізика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 хімія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креслення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 прикладна    математика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металургійна </a:t>
            </a:r>
            <a:r>
              <a:rPr lang="uk-UA" sz="1400" b="1" i="1" dirty="0" smtClean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справа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о</a:t>
            </a:r>
            <a:r>
              <a:rPr lang="uk-UA" sz="1400" b="1" i="1" dirty="0" smtClean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снови тех. </a:t>
            </a:r>
            <a:r>
              <a:rPr lang="uk-UA" sz="1400" b="1" i="1" dirty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т</a:t>
            </a:r>
            <a:r>
              <a:rPr lang="uk-UA" sz="1400" b="1" i="1" dirty="0" smtClean="0">
                <a:solidFill>
                  <a:srgbClr val="003399"/>
                </a:solidFill>
                <a:latin typeface="Arial Black" pitchFamily="34" charset="0"/>
                <a:cs typeface="Arial" charset="0"/>
              </a:rPr>
              <a:t>ворч.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</a:t>
            </a:r>
            <a:r>
              <a:rPr lang="uk-UA" sz="1400" b="1" i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омп. графіка</a:t>
            </a:r>
            <a:endParaRPr lang="ru-RU" sz="14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284663" y="5013325"/>
            <a:ext cx="2447925" cy="159067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комп’ютерна графіка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прикладна математика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креслення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основи тех. творчості</a:t>
            </a:r>
            <a:endParaRPr lang="ru-RU" sz="1400" b="1" i="1" dirty="0">
              <a:solidFill>
                <a:srgbClr val="9933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979613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1979613" y="30686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484438" y="46529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6948488" y="30686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795655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372225" y="55165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2484438" y="364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6804025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6516688" y="364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804025" y="5084763"/>
            <a:ext cx="2339975" cy="1169551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Трудове навчання </a:t>
            </a:r>
            <a:r>
              <a:rPr lang="uk-UA" sz="1400" b="1" i="1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(технології)</a:t>
            </a:r>
            <a:endParaRPr lang="uk-UA" sz="1400" b="1" i="1" dirty="0">
              <a:solidFill>
                <a:srgbClr val="993300"/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( </a:t>
            </a:r>
            <a:r>
              <a:rPr lang="uk-UA" sz="1400" b="1" i="1" dirty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Центрально-Міський МНВО)</a:t>
            </a:r>
            <a:endParaRPr lang="ru-RU" sz="1400" b="1" i="1" dirty="0">
              <a:solidFill>
                <a:srgbClr val="9933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5795963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EAE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82" name="Picture 4" descr="DSC_3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763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4" descr="сканирование0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66FFCC"/>
                </a:solidFill>
                <a:latin typeface="Times New Roman" pitchFamily="18" charset="0"/>
              </a:rPr>
              <a:t>Система допрофільної підготовки </a:t>
            </a:r>
            <a:br>
              <a:rPr lang="uk-UA" sz="2400" dirty="0" smtClean="0">
                <a:solidFill>
                  <a:srgbClr val="66FFCC"/>
                </a:solidFill>
                <a:latin typeface="Times New Roman" pitchFamily="18" charset="0"/>
              </a:rPr>
            </a:br>
            <a:r>
              <a:rPr lang="uk-UA" sz="2400" dirty="0" smtClean="0">
                <a:solidFill>
                  <a:srgbClr val="66FFCC"/>
                </a:solidFill>
                <a:latin typeface="Times New Roman" pitchFamily="18" charset="0"/>
              </a:rPr>
              <a:t>в НТМЛ № 16</a:t>
            </a:r>
            <a:endParaRPr lang="ru-RU" sz="2400" dirty="0" smtClean="0">
              <a:solidFill>
                <a:srgbClr val="66FFCC"/>
              </a:solidFill>
              <a:latin typeface="Times New Roman" pitchFamily="18" charset="0"/>
            </a:endParaRPr>
          </a:p>
        </p:txBody>
      </p:sp>
      <p:pic>
        <p:nvPicPr>
          <p:cNvPr id="8195" name="Picture 4" descr="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820738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341811" y="991862"/>
            <a:ext cx="5976664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ln w="50800"/>
                <a:solidFill>
                  <a:srgbClr val="666699">
                    <a:shade val="50000"/>
                  </a:srgbClr>
                </a:solidFill>
              </a:rPr>
              <a:t>Допрофільна підготовка учнів НТМЛ № 16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13483211"/>
              </p:ext>
            </p:extLst>
          </p:nvPr>
        </p:nvGraphicFramePr>
        <p:xfrm>
          <a:off x="1272810" y="1412205"/>
          <a:ext cx="6096001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 rot="5400000">
            <a:off x="4407694" y="2583368"/>
            <a:ext cx="503237" cy="55610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EAEAEA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150" y="5445125"/>
            <a:ext cx="5561013" cy="43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CC66"/>
                </a:solidFill>
              </a:rPr>
              <a:t>Профорієнтація</a:t>
            </a:r>
            <a:r>
              <a:rPr lang="uk-UA" dirty="0">
                <a:solidFill>
                  <a:srgbClr val="6B6B99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5964" y="6065837"/>
            <a:ext cx="4464050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6B6B99"/>
                </a:solidFill>
                <a:cs typeface="Arial" charset="0"/>
              </a:rPr>
              <a:t>Металургійний інститут, КТУ, ПТУ № 45, ККХТ, Політехнічний технікум, музей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6B6B99"/>
                </a:solidFill>
                <a:cs typeface="Arial" charset="0"/>
              </a:rPr>
              <a:t>«Арселор Міттал» </a:t>
            </a:r>
          </a:p>
        </p:txBody>
      </p:sp>
    </p:spTree>
    <p:extLst>
      <p:ext uri="{BB962C8B-B14F-4D97-AF65-F5344CB8AC3E}">
        <p14:creationId xmlns:p14="http://schemas.microsoft.com/office/powerpoint/2010/main" val="19185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1253</Words>
  <Application>Microsoft Office PowerPoint</Application>
  <PresentationFormat>Экран (4:3)</PresentationFormat>
  <Paragraphs>433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Сетка с тенью</vt:lpstr>
      <vt:lpstr>2_Сетка с тенью</vt:lpstr>
      <vt:lpstr>3_Сетка с тенью</vt:lpstr>
      <vt:lpstr>1_Сетка с тенью</vt:lpstr>
      <vt:lpstr>4_Сетка с тенью</vt:lpstr>
      <vt:lpstr>5_Сетка с тенью</vt:lpstr>
      <vt:lpstr>6_Сетка с тенью</vt:lpstr>
      <vt:lpstr>7_Сетка с тенью</vt:lpstr>
      <vt:lpstr>Презентация PowerPoint</vt:lpstr>
      <vt:lpstr>Напрями співпраці НТМЛ № 16 і СЮТ </vt:lpstr>
      <vt:lpstr>Кількість учнів НТМЛ № 16,  зайнятих у гуртках технічного напряму  СЮТ Дзержинського району</vt:lpstr>
      <vt:lpstr>Презентация PowerPoint</vt:lpstr>
      <vt:lpstr>                                     Етапи розвитку НТМЛ № 16</vt:lpstr>
      <vt:lpstr>Презентация PowerPoint</vt:lpstr>
      <vt:lpstr>Зв'язки НТМЛ № 16  з суб'єктами Комплексу</vt:lpstr>
      <vt:lpstr>Презентация PowerPoint</vt:lpstr>
      <vt:lpstr>Система допрофільної підготовки  в НТМЛ № 16</vt:lpstr>
      <vt:lpstr>Співпраця НТМЛ № 16  з суб'єктами комплексу та іншими установами</vt:lpstr>
      <vt:lpstr>Моніторинг профілів НТМЛ № 16 та їх матеріально-технічного забезпечення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Король</dc:creator>
  <cp:lastModifiedBy>Король</cp:lastModifiedBy>
  <cp:revision>20</cp:revision>
  <dcterms:created xsi:type="dcterms:W3CDTF">2013-04-03T11:40:14Z</dcterms:created>
  <dcterms:modified xsi:type="dcterms:W3CDTF">2013-04-04T09:57:35Z</dcterms:modified>
</cp:coreProperties>
</file>